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72" r:id="rId13"/>
    <p:sldId id="266" r:id="rId14"/>
    <p:sldId id="268" r:id="rId15"/>
    <p:sldId id="279" r:id="rId16"/>
    <p:sldId id="273" r:id="rId17"/>
    <p:sldId id="274" r:id="rId18"/>
    <p:sldId id="275" r:id="rId19"/>
    <p:sldId id="276" r:id="rId20"/>
    <p:sldId id="277" r:id="rId21"/>
    <p:sldId id="278" r:id="rId22"/>
    <p:sldId id="269" r:id="rId23"/>
    <p:sldId id="270" r:id="rId24"/>
    <p:sldId id="271"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19" r:id="rId50"/>
    <p:sldId id="320" r:id="rId51"/>
    <p:sldId id="321" r:id="rId52"/>
    <p:sldId id="322" r:id="rId53"/>
    <p:sldId id="304" r:id="rId54"/>
    <p:sldId id="305" r:id="rId55"/>
    <p:sldId id="306" r:id="rId56"/>
    <p:sldId id="307" r:id="rId57"/>
    <p:sldId id="308" r:id="rId58"/>
    <p:sldId id="309" r:id="rId59"/>
    <p:sldId id="314" r:id="rId60"/>
    <p:sldId id="310" r:id="rId61"/>
    <p:sldId id="315" r:id="rId62"/>
    <p:sldId id="311" r:id="rId63"/>
    <p:sldId id="312" r:id="rId64"/>
    <p:sldId id="313" r:id="rId65"/>
    <p:sldId id="316" r:id="rId66"/>
    <p:sldId id="317" r:id="rId67"/>
    <p:sldId id="325" r:id="rId68"/>
    <p:sldId id="326" r:id="rId69"/>
    <p:sldId id="323" r:id="rId70"/>
    <p:sldId id="324" r:id="rId71"/>
    <p:sldId id="327" r:id="rId72"/>
    <p:sldId id="328" r:id="rId73"/>
    <p:sldId id="330" r:id="rId74"/>
    <p:sldId id="329" r:id="rId75"/>
    <p:sldId id="331" r:id="rId76"/>
    <p:sldId id="332" r:id="rId77"/>
    <p:sldId id="333" r:id="rId78"/>
    <p:sldId id="334" r:id="rId79"/>
    <p:sldId id="336" r:id="rId80"/>
    <p:sldId id="335" r:id="rId81"/>
    <p:sldId id="337" r:id="rId82"/>
    <p:sldId id="338" r:id="rId83"/>
    <p:sldId id="340" r:id="rId84"/>
    <p:sldId id="339" r:id="rId85"/>
    <p:sldId id="341" r:id="rId86"/>
    <p:sldId id="342" r:id="rId87"/>
    <p:sldId id="343" r:id="rId88"/>
    <p:sldId id="344" r:id="rId89"/>
    <p:sldId id="345" r:id="rId90"/>
    <p:sldId id="346" r:id="rId91"/>
    <p:sldId id="347" r:id="rId92"/>
    <p:sldId id="348" r:id="rId93"/>
    <p:sldId id="349" r:id="rId94"/>
    <p:sldId id="350" r:id="rId95"/>
    <p:sldId id="351" r:id="rId96"/>
    <p:sldId id="376" r:id="rId97"/>
    <p:sldId id="377" r:id="rId98"/>
    <p:sldId id="378" r:id="rId99"/>
    <p:sldId id="379" r:id="rId100"/>
    <p:sldId id="381" r:id="rId101"/>
    <p:sldId id="380" r:id="rId102"/>
    <p:sldId id="353" r:id="rId103"/>
    <p:sldId id="354" r:id="rId104"/>
    <p:sldId id="355" r:id="rId105"/>
    <p:sldId id="383" r:id="rId106"/>
    <p:sldId id="356" r:id="rId107"/>
    <p:sldId id="384" r:id="rId108"/>
    <p:sldId id="382"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85" r:id="rId128"/>
    <p:sldId id="375" r:id="rId129"/>
    <p:sldId id="386" r:id="rId130"/>
    <p:sldId id="352" r:id="rId131"/>
    <p:sldId id="387"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912" autoAdjust="0"/>
    <p:restoredTop sz="94840" autoAdjust="0"/>
  </p:normalViewPr>
  <p:slideViewPr>
    <p:cSldViewPr>
      <p:cViewPr varScale="1">
        <p:scale>
          <a:sx n="83" d="100"/>
          <a:sy n="83" d="100"/>
        </p:scale>
        <p:origin x="869"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CAM, Module 2</a:t>
            </a:r>
            <a:endParaRPr lang="en-US" dirty="0"/>
          </a:p>
        </p:txBody>
      </p:sp>
      <p:sp>
        <p:nvSpPr>
          <p:cNvPr id="3" name="Subtitle 2"/>
          <p:cNvSpPr>
            <a:spLocks noGrp="1"/>
          </p:cNvSpPr>
          <p:nvPr>
            <p:ph type="subTitle" idx="1"/>
          </p:nvPr>
        </p:nvSpPr>
        <p:spPr/>
        <p:txBody>
          <a:bodyPr/>
          <a:lstStyle/>
          <a:p>
            <a:r>
              <a:rPr lang="en-US" dirty="0" smtClean="0"/>
              <a:t>Melvin C Jose</a:t>
            </a:r>
          </a:p>
          <a:p>
            <a:r>
              <a:rPr lang="en-US" dirty="0" smtClean="0"/>
              <a:t>ECE ,VJCET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PSW</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305800" cy="5029200"/>
          </a:xfrm>
        </p:spPr>
        <p:txBody>
          <a:bodyPr>
            <a:noAutofit/>
          </a:bodyPr>
          <a:lstStyle/>
          <a:p>
            <a:pPr algn="just"/>
            <a:r>
              <a:rPr lang="en-US" sz="2800" b="1" dirty="0" smtClean="0">
                <a:latin typeface="Times New Roman" pitchFamily="18" charset="0"/>
                <a:cs typeface="Times New Roman" pitchFamily="18" charset="0"/>
              </a:rPr>
              <a:t>CY</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Carry Flag: </a:t>
            </a:r>
            <a:r>
              <a:rPr lang="en-US" sz="2800" dirty="0" smtClean="0">
                <a:latin typeface="Times New Roman" pitchFamily="18" charset="0"/>
                <a:cs typeface="Times New Roman" pitchFamily="18" charset="0"/>
              </a:rPr>
              <a:t>This flag is set if there is a carry out from the D7 bit. This flag is affected by addition and subtraction operations and instructions that set or clear it directly. </a:t>
            </a:r>
          </a:p>
          <a:p>
            <a:pPr algn="just"/>
            <a:r>
              <a:rPr lang="en-US" sz="2800" b="1" dirty="0" smtClean="0">
                <a:latin typeface="Times New Roman" pitchFamily="18" charset="0"/>
                <a:cs typeface="Times New Roman" pitchFamily="18" charset="0"/>
              </a:rPr>
              <a:t>AC</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Auxiliary Carry Flag</a:t>
            </a:r>
            <a:r>
              <a:rPr lang="en-US" sz="2800" dirty="0" smtClean="0">
                <a:latin typeface="Times New Roman" pitchFamily="18" charset="0"/>
                <a:cs typeface="Times New Roman" pitchFamily="18" charset="0"/>
              </a:rPr>
              <a:t>: This flag is set if there is a carry out from the D3 to D4; otherwise it is cleared. It is used for BCD operations </a:t>
            </a:r>
          </a:p>
          <a:p>
            <a:pPr algn="just"/>
            <a:r>
              <a:rPr lang="en-US" sz="2800" b="1" dirty="0" smtClean="0">
                <a:latin typeface="Times New Roman" pitchFamily="18" charset="0"/>
                <a:cs typeface="Times New Roman" pitchFamily="18" charset="0"/>
              </a:rPr>
              <a:t>F0</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User Flag 0</a:t>
            </a:r>
            <a:r>
              <a:rPr lang="en-US" sz="2800" dirty="0" smtClean="0">
                <a:latin typeface="Times New Roman" pitchFamily="18" charset="0"/>
                <a:cs typeface="Times New Roman" pitchFamily="18" charset="0"/>
              </a:rPr>
              <a:t>- User defined flag </a:t>
            </a:r>
          </a:p>
          <a:p>
            <a:pPr algn="just"/>
            <a:r>
              <a:rPr lang="en-US" sz="2800" b="1" dirty="0" smtClean="0">
                <a:latin typeface="Times New Roman" pitchFamily="18" charset="0"/>
                <a:cs typeface="Times New Roman" pitchFamily="18" charset="0"/>
              </a:rPr>
              <a:t>RS</a:t>
            </a:r>
            <a:r>
              <a:rPr lang="en-US" sz="2800" dirty="0" smtClean="0">
                <a:latin typeface="Times New Roman" pitchFamily="18" charset="0"/>
                <a:cs typeface="Times New Roman" pitchFamily="18" charset="0"/>
              </a:rPr>
              <a:t>1- Register bank select bit 1 </a:t>
            </a:r>
          </a:p>
          <a:p>
            <a:pPr algn="just"/>
            <a:r>
              <a:rPr lang="en-US" sz="2800" b="1" dirty="0" smtClean="0">
                <a:latin typeface="Times New Roman" pitchFamily="18" charset="0"/>
                <a:cs typeface="Times New Roman" pitchFamily="18" charset="0"/>
              </a:rPr>
              <a:t>RS0</a:t>
            </a:r>
            <a:r>
              <a:rPr lang="en-US" sz="2800" dirty="0" smtClean="0">
                <a:latin typeface="Times New Roman" pitchFamily="18" charset="0"/>
                <a:cs typeface="Times New Roman" pitchFamily="18" charset="0"/>
              </a:rPr>
              <a:t>- Register bank select bit 0 </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altLang="en-US" b="1" dirty="0">
                <a:latin typeface="Times New Roman" panose="02020603050405020304" pitchFamily="18" charset="0"/>
                <a:cs typeface="Times New Roman" panose="02020603050405020304" pitchFamily="18" charset="0"/>
              </a:rPr>
              <a:t>Types Of Instructions</a:t>
            </a:r>
            <a:endParaRPr lang="en-US" dirty="0"/>
          </a:p>
        </p:txBody>
      </p:sp>
      <p:sp>
        <p:nvSpPr>
          <p:cNvPr id="3" name="Content Placeholder 2"/>
          <p:cNvSpPr>
            <a:spLocks noGrp="1"/>
          </p:cNvSpPr>
          <p:nvPr>
            <p:ph idx="1"/>
          </p:nvPr>
        </p:nvSpPr>
        <p:spPr/>
        <p:txBody>
          <a:bodyPr/>
          <a:lstStyle/>
          <a:p>
            <a:pPr marL="533400" indent="-533400" algn="just">
              <a:buNone/>
            </a:pPr>
            <a:r>
              <a:rPr lang="en-US" altLang="en-US" dirty="0">
                <a:latin typeface="Times New Roman" panose="02020603050405020304" pitchFamily="18" charset="0"/>
                <a:cs typeface="Times New Roman" panose="02020603050405020304" pitchFamily="18" charset="0"/>
              </a:rPr>
              <a:t>Three/triple byte instruction:</a:t>
            </a:r>
          </a:p>
          <a:p>
            <a:pPr marL="533400" indent="-533400" algn="just">
              <a:buNone/>
            </a:pPr>
            <a:endParaRPr lang="en-US" altLang="en-US" dirty="0">
              <a:latin typeface="Times New Roman" panose="02020603050405020304" pitchFamily="18" charset="0"/>
              <a:cs typeface="Times New Roman" panose="02020603050405020304" pitchFamily="18" charset="0"/>
            </a:endParaRPr>
          </a:p>
          <a:p>
            <a:pPr marL="533400" indent="-533400" algn="just"/>
            <a:r>
              <a:rPr lang="en-US" altLang="en-US" dirty="0" smtClean="0">
                <a:latin typeface="Times New Roman" panose="02020603050405020304" pitchFamily="18" charset="0"/>
                <a:cs typeface="Times New Roman" panose="02020603050405020304" pitchFamily="18" charset="0"/>
              </a:rPr>
              <a:t>If </a:t>
            </a:r>
            <a:r>
              <a:rPr lang="en-US" altLang="en-US" dirty="0">
                <a:latin typeface="Times New Roman" panose="02020603050405020304" pitchFamily="18" charset="0"/>
                <a:cs typeface="Times New Roman" panose="02020603050405020304" pitchFamily="18" charset="0"/>
              </a:rPr>
              <a:t>16 bit number is given as operand in the instructions than such instructions can be completely represented in three bytes 16 bit number specified may be data or address.</a:t>
            </a:r>
          </a:p>
          <a:p>
            <a:pPr marL="533400" indent="-533400" algn="just"/>
            <a:endParaRPr lang="en-US" alt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067104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altLang="en-US" b="1" dirty="0">
                <a:latin typeface="Times New Roman" panose="02020603050405020304" pitchFamily="18" charset="0"/>
                <a:cs typeface="Times New Roman" panose="02020603050405020304" pitchFamily="18" charset="0"/>
              </a:rPr>
              <a:t>Types Of Instructions</a:t>
            </a:r>
            <a:endParaRPr lang="en-US" dirty="0"/>
          </a:p>
        </p:txBody>
      </p:sp>
      <p:sp>
        <p:nvSpPr>
          <p:cNvPr id="3" name="Content Placeholder 2"/>
          <p:cNvSpPr>
            <a:spLocks noGrp="1"/>
          </p:cNvSpPr>
          <p:nvPr>
            <p:ph idx="1"/>
          </p:nvPr>
        </p:nvSpPr>
        <p:spPr/>
        <p:txBody>
          <a:bodyPr>
            <a:normAutofit lnSpcReduction="10000"/>
          </a:bodyPr>
          <a:lstStyle/>
          <a:p>
            <a:pPr marL="533400" indent="-533400">
              <a:buNone/>
            </a:pPr>
            <a:r>
              <a:rPr lang="en-US" altLang="en-US" dirty="0" smtClean="0"/>
              <a:t> </a:t>
            </a:r>
            <a:r>
              <a:rPr lang="en-US" altLang="en-US" dirty="0" smtClean="0">
                <a:latin typeface="Times New Roman" panose="02020603050405020304" pitchFamily="18" charset="0"/>
                <a:cs typeface="Times New Roman" panose="02020603050405020304" pitchFamily="18" charset="0"/>
              </a:rPr>
              <a:t>1</a:t>
            </a:r>
            <a:r>
              <a:rPr lang="en-US" altLang="en-US" dirty="0" smtClean="0"/>
              <a:t>. </a:t>
            </a:r>
            <a:r>
              <a:rPr lang="en-US" altLang="en-US" dirty="0" smtClean="0">
                <a:latin typeface="Times New Roman" panose="02020603050405020304" pitchFamily="18" charset="0"/>
                <a:cs typeface="Times New Roman" panose="02020603050405020304" pitchFamily="18" charset="0"/>
              </a:rPr>
              <a:t>First </a:t>
            </a:r>
            <a:r>
              <a:rPr lang="en-US" altLang="en-US" dirty="0">
                <a:latin typeface="Times New Roman" panose="02020603050405020304" pitchFamily="18" charset="0"/>
                <a:cs typeface="Times New Roman" panose="02020603050405020304" pitchFamily="18" charset="0"/>
              </a:rPr>
              <a:t>byte will be instruction code.</a:t>
            </a:r>
          </a:p>
          <a:p>
            <a:pPr marL="533400" indent="-533400">
              <a:buNone/>
            </a:pPr>
            <a:r>
              <a:rPr lang="en-US" altLang="en-US" dirty="0" smtClean="0">
                <a:latin typeface="Times New Roman" panose="02020603050405020304" pitchFamily="18" charset="0"/>
                <a:cs typeface="Times New Roman" panose="02020603050405020304" pitchFamily="18" charset="0"/>
              </a:rPr>
              <a:t> 2</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Second </a:t>
            </a:r>
            <a:r>
              <a:rPr lang="en-US" altLang="en-US" dirty="0">
                <a:latin typeface="Times New Roman" panose="02020603050405020304" pitchFamily="18" charset="0"/>
                <a:cs typeface="Times New Roman" panose="02020603050405020304" pitchFamily="18" charset="0"/>
              </a:rPr>
              <a:t>byte will be 8 LSB’s of 16 bit    number.</a:t>
            </a:r>
          </a:p>
          <a:p>
            <a:pPr marL="533400" indent="-533400">
              <a:buNone/>
            </a:pPr>
            <a:r>
              <a:rPr lang="en-US" altLang="en-US" dirty="0" smtClean="0">
                <a:latin typeface="Times New Roman" panose="02020603050405020304" pitchFamily="18" charset="0"/>
                <a:cs typeface="Times New Roman" panose="02020603050405020304" pitchFamily="18" charset="0"/>
              </a:rPr>
              <a:t> 3</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Third </a:t>
            </a:r>
            <a:r>
              <a:rPr lang="en-US" altLang="en-US" dirty="0">
                <a:latin typeface="Times New Roman" panose="02020603050405020304" pitchFamily="18" charset="0"/>
                <a:cs typeface="Times New Roman" panose="02020603050405020304" pitchFamily="18" charset="0"/>
              </a:rPr>
              <a:t>byte will be 8 MSB’s of 16 bit number.</a:t>
            </a:r>
          </a:p>
          <a:p>
            <a:pPr marL="533400" indent="-533400">
              <a:buNone/>
            </a:pPr>
            <a:endParaRPr lang="en-US" altLang="en-US" dirty="0">
              <a:latin typeface="Times New Roman" panose="02020603050405020304" pitchFamily="18" charset="0"/>
              <a:cs typeface="Times New Roman" panose="02020603050405020304" pitchFamily="18" charset="0"/>
            </a:endParaRPr>
          </a:p>
          <a:p>
            <a:pPr marL="533400" indent="-533400"/>
            <a:r>
              <a:rPr lang="en-US" altLang="en-US" dirty="0">
                <a:latin typeface="Times New Roman" panose="02020603050405020304" pitchFamily="18" charset="0"/>
                <a:cs typeface="Times New Roman" panose="02020603050405020304" pitchFamily="18" charset="0"/>
              </a:rPr>
              <a:t>First byte            OPCODE. </a:t>
            </a:r>
          </a:p>
          <a:p>
            <a:pPr marL="533400" indent="-533400"/>
            <a:r>
              <a:rPr lang="en-US" altLang="en-US" dirty="0">
                <a:latin typeface="Times New Roman" panose="02020603050405020304" pitchFamily="18" charset="0"/>
                <a:cs typeface="Times New Roman" panose="02020603050405020304" pitchFamily="18" charset="0"/>
              </a:rPr>
              <a:t>Second byte       8 LSB’s of data/address.</a:t>
            </a:r>
          </a:p>
          <a:p>
            <a:pPr marL="533400" indent="-533400"/>
            <a:r>
              <a:rPr lang="en-US" altLang="en-US" dirty="0">
                <a:latin typeface="Times New Roman" panose="02020603050405020304" pitchFamily="18" charset="0"/>
                <a:cs typeface="Times New Roman" panose="02020603050405020304" pitchFamily="18" charset="0"/>
              </a:rPr>
              <a:t>Third byte           8 MSB’S of data/address.</a:t>
            </a:r>
          </a:p>
          <a:p>
            <a:endParaRPr lang="en-US" dirty="0"/>
          </a:p>
        </p:txBody>
      </p:sp>
    </p:spTree>
    <p:extLst>
      <p:ext uri="{BB962C8B-B14F-4D97-AF65-F5344CB8AC3E}">
        <p14:creationId xmlns:p14="http://schemas.microsoft.com/office/powerpoint/2010/main" val="36273272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normAutofit fontScale="90000"/>
          </a:bodyPr>
          <a:lstStyle/>
          <a:p>
            <a:r>
              <a:rPr lang="en-US" b="1" dirty="0">
                <a:latin typeface="Times New Roman" panose="02020603050405020304" pitchFamily="18" charset="0"/>
                <a:cs typeface="Times New Roman" panose="02020603050405020304" pitchFamily="18" charset="0"/>
              </a:rPr>
              <a:t>Description of all 8051 instructions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953000"/>
          </a:xfrm>
        </p:spPr>
        <p:txBody>
          <a:bodyPr>
            <a:normAutofit fontScale="47500" lnSpcReduction="20000"/>
          </a:bodyPr>
          <a:lstStyle/>
          <a:p>
            <a:pPr marL="0" indent="0">
              <a:lnSpc>
                <a:spcPct val="120000"/>
              </a:lnSpc>
              <a:buNone/>
            </a:pPr>
            <a:r>
              <a:rPr lang="en-US" sz="4200" dirty="0">
                <a:latin typeface="Times New Roman" panose="02020603050405020304" pitchFamily="18" charset="0"/>
                <a:cs typeface="Times New Roman" panose="02020603050405020304" pitchFamily="18" charset="0"/>
              </a:rPr>
              <a:t>Here is a list of the operands and their meanings:</a:t>
            </a:r>
            <a:endParaRPr lang="en-US" sz="4200" b="1" dirty="0" smtClean="0">
              <a:latin typeface="Times New Roman" panose="02020603050405020304" pitchFamily="18" charset="0"/>
              <a:cs typeface="Times New Roman" panose="02020603050405020304" pitchFamily="18" charset="0"/>
            </a:endParaRPr>
          </a:p>
          <a:p>
            <a:pPr>
              <a:lnSpc>
                <a:spcPct val="120000"/>
              </a:lnSpc>
            </a:pPr>
            <a:r>
              <a:rPr lang="en-US" sz="4200" b="1" dirty="0" smtClean="0">
                <a:latin typeface="Times New Roman" panose="02020603050405020304" pitchFamily="18" charset="0"/>
                <a:cs typeface="Times New Roman" panose="02020603050405020304" pitchFamily="18" charset="0"/>
              </a:rPr>
              <a:t>A</a:t>
            </a:r>
            <a:r>
              <a:rPr lang="en-US" sz="4200" dirty="0">
                <a:latin typeface="Times New Roman" panose="02020603050405020304" pitchFamily="18" charset="0"/>
                <a:cs typeface="Times New Roman" panose="02020603050405020304" pitchFamily="18" charset="0"/>
              </a:rPr>
              <a:t> - </a:t>
            </a:r>
            <a:r>
              <a:rPr lang="en-US" sz="4200" dirty="0" smtClean="0">
                <a:latin typeface="Times New Roman" panose="02020603050405020304" pitchFamily="18" charset="0"/>
                <a:cs typeface="Times New Roman" panose="02020603050405020304" pitchFamily="18" charset="0"/>
              </a:rPr>
              <a:t>accumulator</a:t>
            </a:r>
            <a:r>
              <a:rPr lang="en-US" sz="4200" dirty="0">
                <a:latin typeface="Times New Roman" panose="02020603050405020304" pitchFamily="18" charset="0"/>
                <a:cs typeface="Times New Roman" panose="02020603050405020304" pitchFamily="18" charset="0"/>
              </a:rPr>
              <a:t/>
            </a:r>
            <a:br>
              <a:rPr lang="en-US" sz="4200" dirty="0">
                <a:latin typeface="Times New Roman" panose="02020603050405020304" pitchFamily="18" charset="0"/>
                <a:cs typeface="Times New Roman" panose="02020603050405020304" pitchFamily="18" charset="0"/>
              </a:rPr>
            </a:br>
            <a:r>
              <a:rPr lang="en-US" sz="4200" b="1" dirty="0">
                <a:latin typeface="Times New Roman" panose="02020603050405020304" pitchFamily="18" charset="0"/>
                <a:cs typeface="Times New Roman" panose="02020603050405020304" pitchFamily="18" charset="0"/>
              </a:rPr>
              <a:t>Rn</a:t>
            </a:r>
            <a:r>
              <a:rPr lang="en-US" sz="4200" dirty="0">
                <a:latin typeface="Times New Roman" panose="02020603050405020304" pitchFamily="18" charset="0"/>
                <a:cs typeface="Times New Roman" panose="02020603050405020304" pitchFamily="18" charset="0"/>
              </a:rPr>
              <a:t> - is one of working registers (R0-R7) in the currently active RAM memory </a:t>
            </a:r>
            <a:r>
              <a:rPr lang="en-US" sz="4200" dirty="0" smtClean="0">
                <a:latin typeface="Times New Roman" panose="02020603050405020304" pitchFamily="18" charset="0"/>
                <a:cs typeface="Times New Roman" panose="02020603050405020304" pitchFamily="18" charset="0"/>
              </a:rPr>
              <a:t>bank</a:t>
            </a:r>
            <a:endParaRPr lang="en-US" sz="4200" dirty="0">
              <a:latin typeface="Times New Roman" panose="02020603050405020304" pitchFamily="18" charset="0"/>
              <a:cs typeface="Times New Roman" panose="02020603050405020304" pitchFamily="18" charset="0"/>
            </a:endParaRPr>
          </a:p>
          <a:p>
            <a:pPr>
              <a:lnSpc>
                <a:spcPct val="120000"/>
              </a:lnSpc>
            </a:pPr>
            <a:r>
              <a:rPr lang="en-US" sz="4200" b="1" dirty="0">
                <a:latin typeface="Times New Roman" panose="02020603050405020304" pitchFamily="18" charset="0"/>
                <a:cs typeface="Times New Roman" panose="02020603050405020304" pitchFamily="18" charset="0"/>
              </a:rPr>
              <a:t>Direct</a:t>
            </a:r>
            <a:r>
              <a:rPr lang="en-US" sz="4200" dirty="0">
                <a:latin typeface="Times New Roman" panose="02020603050405020304" pitchFamily="18" charset="0"/>
                <a:cs typeface="Times New Roman" panose="02020603050405020304" pitchFamily="18" charset="0"/>
              </a:rPr>
              <a:t> - is any 8-bit address register of RAM. It can be any general-purpose register or a SFR (I/O port, control register etc</a:t>
            </a:r>
            <a:r>
              <a:rPr lang="en-US" sz="4200" dirty="0" smtClean="0">
                <a:latin typeface="Times New Roman" panose="02020603050405020304" pitchFamily="18" charset="0"/>
                <a:cs typeface="Times New Roman" panose="02020603050405020304" pitchFamily="18" charset="0"/>
              </a:rPr>
              <a:t>.)</a:t>
            </a:r>
            <a:endParaRPr lang="en-US" sz="4200" dirty="0">
              <a:latin typeface="Times New Roman" panose="02020603050405020304" pitchFamily="18" charset="0"/>
              <a:cs typeface="Times New Roman" panose="02020603050405020304" pitchFamily="18" charset="0"/>
            </a:endParaRPr>
          </a:p>
          <a:p>
            <a:pPr>
              <a:lnSpc>
                <a:spcPct val="120000"/>
              </a:lnSpc>
            </a:pPr>
            <a:r>
              <a:rPr lang="en-US" sz="4200" b="1" dirty="0">
                <a:latin typeface="Times New Roman" panose="02020603050405020304" pitchFamily="18" charset="0"/>
                <a:cs typeface="Times New Roman" panose="02020603050405020304" pitchFamily="18" charset="0"/>
              </a:rPr>
              <a:t>@</a:t>
            </a:r>
            <a:r>
              <a:rPr lang="en-US" sz="4200" b="1" dirty="0" err="1">
                <a:latin typeface="Times New Roman" panose="02020603050405020304" pitchFamily="18" charset="0"/>
                <a:cs typeface="Times New Roman" panose="02020603050405020304" pitchFamily="18" charset="0"/>
              </a:rPr>
              <a:t>Ri</a:t>
            </a:r>
            <a:r>
              <a:rPr lang="en-US" sz="4200" dirty="0">
                <a:latin typeface="Times New Roman" panose="02020603050405020304" pitchFamily="18" charset="0"/>
                <a:cs typeface="Times New Roman" panose="02020603050405020304" pitchFamily="18" charset="0"/>
              </a:rPr>
              <a:t> - is indirect internal or external RAM location addressed by register </a:t>
            </a:r>
            <a:r>
              <a:rPr lang="en-US" sz="4200" dirty="0" smtClean="0">
                <a:latin typeface="Times New Roman" panose="02020603050405020304" pitchFamily="18" charset="0"/>
                <a:cs typeface="Times New Roman" panose="02020603050405020304" pitchFamily="18" charset="0"/>
              </a:rPr>
              <a:t>                      							R0 </a:t>
            </a:r>
            <a:r>
              <a:rPr lang="en-US" sz="4200" dirty="0">
                <a:latin typeface="Times New Roman" panose="02020603050405020304" pitchFamily="18" charset="0"/>
                <a:cs typeface="Times New Roman" panose="02020603050405020304" pitchFamily="18" charset="0"/>
              </a:rPr>
              <a:t>or </a:t>
            </a:r>
            <a:r>
              <a:rPr lang="en-US" sz="4200" dirty="0" smtClean="0">
                <a:latin typeface="Times New Roman" panose="02020603050405020304" pitchFamily="18" charset="0"/>
                <a:cs typeface="Times New Roman" panose="02020603050405020304" pitchFamily="18" charset="0"/>
              </a:rPr>
              <a:t>R1</a:t>
            </a:r>
            <a:endParaRPr lang="en-US" sz="4200" dirty="0">
              <a:latin typeface="Times New Roman" panose="02020603050405020304" pitchFamily="18" charset="0"/>
              <a:cs typeface="Times New Roman" panose="02020603050405020304" pitchFamily="18" charset="0"/>
            </a:endParaRPr>
          </a:p>
          <a:p>
            <a:pPr>
              <a:lnSpc>
                <a:spcPct val="120000"/>
              </a:lnSpc>
            </a:pPr>
            <a:r>
              <a:rPr lang="en-US" sz="4200" b="1" dirty="0">
                <a:latin typeface="Times New Roman" panose="02020603050405020304" pitchFamily="18" charset="0"/>
                <a:cs typeface="Times New Roman" panose="02020603050405020304" pitchFamily="18" charset="0"/>
              </a:rPr>
              <a:t>#data</a:t>
            </a:r>
            <a:r>
              <a:rPr lang="en-US" sz="4200" dirty="0">
                <a:latin typeface="Times New Roman" panose="02020603050405020304" pitchFamily="18" charset="0"/>
                <a:cs typeface="Times New Roman" panose="02020603050405020304" pitchFamily="18" charset="0"/>
              </a:rPr>
              <a:t> - is an 8-bit constant included in instruction (0-255</a:t>
            </a:r>
            <a:r>
              <a:rPr lang="en-US" sz="4200" dirty="0" smtClean="0">
                <a:latin typeface="Times New Roman" panose="02020603050405020304" pitchFamily="18" charset="0"/>
                <a:cs typeface="Times New Roman" panose="02020603050405020304" pitchFamily="18" charset="0"/>
              </a:rPr>
              <a:t>)</a:t>
            </a:r>
            <a:endParaRPr lang="en-US" sz="4200" dirty="0">
              <a:latin typeface="Times New Roman" panose="02020603050405020304" pitchFamily="18" charset="0"/>
              <a:cs typeface="Times New Roman" panose="02020603050405020304" pitchFamily="18" charset="0"/>
            </a:endParaRPr>
          </a:p>
          <a:p>
            <a:pPr>
              <a:lnSpc>
                <a:spcPct val="120000"/>
              </a:lnSpc>
            </a:pPr>
            <a:r>
              <a:rPr lang="en-US" sz="4200" b="1" dirty="0">
                <a:latin typeface="Times New Roman" panose="02020603050405020304" pitchFamily="18" charset="0"/>
                <a:cs typeface="Times New Roman" panose="02020603050405020304" pitchFamily="18" charset="0"/>
              </a:rPr>
              <a:t>#data16</a:t>
            </a:r>
            <a:r>
              <a:rPr lang="en-US" sz="4200" dirty="0">
                <a:latin typeface="Times New Roman" panose="02020603050405020304" pitchFamily="18" charset="0"/>
                <a:cs typeface="Times New Roman" panose="02020603050405020304" pitchFamily="18" charset="0"/>
              </a:rPr>
              <a:t> - is a 16-bit constant included as bytes 2 and 3 in instruction (</a:t>
            </a:r>
            <a:r>
              <a:rPr lang="en-US" sz="4200" dirty="0" smtClean="0">
                <a:latin typeface="Times New Roman" panose="02020603050405020304" pitchFamily="18" charset="0"/>
                <a:cs typeface="Times New Roman" panose="02020603050405020304" pitchFamily="18" charset="0"/>
              </a:rPr>
              <a:t>0-								65535)</a:t>
            </a:r>
            <a:endParaRPr lang="en-US" sz="4200" dirty="0">
              <a:latin typeface="Times New Roman" panose="02020603050405020304" pitchFamily="18" charset="0"/>
              <a:cs typeface="Times New Roman" panose="02020603050405020304" pitchFamily="18" charset="0"/>
            </a:endParaRPr>
          </a:p>
          <a:p>
            <a:pPr>
              <a:lnSpc>
                <a:spcPct val="120000"/>
              </a:lnSpc>
            </a:pPr>
            <a:r>
              <a:rPr lang="en-US" sz="4200" b="1" dirty="0">
                <a:latin typeface="Times New Roman" panose="02020603050405020304" pitchFamily="18" charset="0"/>
                <a:cs typeface="Times New Roman" panose="02020603050405020304" pitchFamily="18" charset="0"/>
              </a:rPr>
              <a:t>addr16</a:t>
            </a:r>
            <a:r>
              <a:rPr lang="en-US" sz="4200" dirty="0">
                <a:latin typeface="Times New Roman" panose="02020603050405020304" pitchFamily="18" charset="0"/>
                <a:cs typeface="Times New Roman" panose="02020603050405020304" pitchFamily="18" charset="0"/>
              </a:rPr>
              <a:t> - is a 16-bit address. May be anywhere within 64KB of program </a:t>
            </a:r>
            <a:r>
              <a:rPr lang="en-US" sz="4200" dirty="0" smtClean="0">
                <a:latin typeface="Times New Roman" panose="02020603050405020304" pitchFamily="18" charset="0"/>
                <a:cs typeface="Times New Roman" panose="02020603050405020304" pitchFamily="18" charset="0"/>
              </a:rPr>
              <a:t>memory.</a:t>
            </a:r>
          </a:p>
          <a:p>
            <a:pPr>
              <a:lnSpc>
                <a:spcPct val="120000"/>
              </a:lnSpc>
            </a:pPr>
            <a:r>
              <a:rPr lang="en-US" sz="4200" b="1" dirty="0">
                <a:latin typeface="Times New Roman" panose="02020603050405020304" pitchFamily="18" charset="0"/>
                <a:cs typeface="Times New Roman" panose="02020603050405020304" pitchFamily="18" charset="0"/>
              </a:rPr>
              <a:t>C</a:t>
            </a:r>
            <a:r>
              <a:rPr lang="en-US" sz="4200" dirty="0">
                <a:latin typeface="Times New Roman" panose="02020603050405020304" pitchFamily="18" charset="0"/>
                <a:cs typeface="Times New Roman" panose="02020603050405020304" pitchFamily="18" charset="0"/>
              </a:rPr>
              <a:t> - is carry flag of the status register (register PSW).</a:t>
            </a:r>
          </a:p>
          <a:p>
            <a:endParaRPr lang="en-US" dirty="0"/>
          </a:p>
          <a:p>
            <a:pPr marL="0" indent="0">
              <a:buNone/>
            </a:pPr>
            <a:endParaRPr lang="en-US" dirty="0"/>
          </a:p>
        </p:txBody>
      </p:sp>
    </p:spTree>
    <p:extLst>
      <p:ext uri="{BB962C8B-B14F-4D97-AF65-F5344CB8AC3E}">
        <p14:creationId xmlns:p14="http://schemas.microsoft.com/office/powerpoint/2010/main" val="2826964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b="1" dirty="0" smtClean="0">
                <a:latin typeface="Times New Roman" panose="02020603050405020304" pitchFamily="18" charset="0"/>
                <a:cs typeface="Times New Roman" panose="02020603050405020304" pitchFamily="18" charset="0"/>
              </a:rPr>
              <a:t>INSTRUCTION SET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371600"/>
            <a:ext cx="8229600" cy="5257800"/>
          </a:xfrm>
        </p:spPr>
        <p:txBody>
          <a:bodyPr>
            <a:noAutofit/>
          </a:bodyPr>
          <a:lstStyle/>
          <a:p>
            <a:pPr>
              <a:lnSpc>
                <a:spcPct val="150000"/>
              </a:lnSpc>
              <a:buNone/>
            </a:pPr>
            <a:r>
              <a:rPr lang="en-US" sz="2800" dirty="0" smtClean="0">
                <a:latin typeface="Times New Roman" panose="02020603050405020304" pitchFamily="18" charset="0"/>
                <a:cs typeface="Times New Roman" panose="02020603050405020304" pitchFamily="18" charset="0"/>
              </a:rPr>
              <a:t>Classified as follows:</a:t>
            </a:r>
          </a:p>
          <a:p>
            <a:pPr lvl="2">
              <a:lnSpc>
                <a:spcPct val="150000"/>
              </a:lnSpc>
            </a:pPr>
            <a:r>
              <a:rPr lang="en-US" sz="2800" dirty="0" smtClean="0">
                <a:latin typeface="Times New Roman" panose="02020603050405020304" pitchFamily="18" charset="0"/>
                <a:cs typeface="Times New Roman" panose="02020603050405020304" pitchFamily="18" charset="0"/>
              </a:rPr>
              <a:t>Data transfer instructions</a:t>
            </a:r>
          </a:p>
          <a:p>
            <a:pPr lvl="2">
              <a:lnSpc>
                <a:spcPct val="150000"/>
              </a:lnSpc>
            </a:pPr>
            <a:r>
              <a:rPr lang="en-US" sz="2800" dirty="0" smtClean="0">
                <a:latin typeface="Times New Roman" panose="02020603050405020304" pitchFamily="18" charset="0"/>
                <a:cs typeface="Times New Roman" panose="02020603050405020304" pitchFamily="18" charset="0"/>
              </a:rPr>
              <a:t>Arithmetic instructions</a:t>
            </a:r>
          </a:p>
          <a:p>
            <a:pPr lvl="2">
              <a:lnSpc>
                <a:spcPct val="150000"/>
              </a:lnSpc>
            </a:pPr>
            <a:r>
              <a:rPr lang="en-US" sz="2800" dirty="0" smtClean="0">
                <a:latin typeface="Times New Roman" panose="02020603050405020304" pitchFamily="18" charset="0"/>
                <a:cs typeface="Times New Roman" panose="02020603050405020304" pitchFamily="18" charset="0"/>
              </a:rPr>
              <a:t>Logical instructions</a:t>
            </a:r>
          </a:p>
          <a:p>
            <a:pPr lvl="2">
              <a:lnSpc>
                <a:spcPct val="150000"/>
              </a:lnSpc>
            </a:pPr>
            <a:r>
              <a:rPr lang="en-US" sz="2800" dirty="0" smtClean="0">
                <a:latin typeface="Times New Roman" panose="02020603050405020304" pitchFamily="18" charset="0"/>
                <a:cs typeface="Times New Roman" panose="02020603050405020304" pitchFamily="18" charset="0"/>
              </a:rPr>
              <a:t>Branch instructions</a:t>
            </a:r>
          </a:p>
          <a:p>
            <a:pPr lvl="2">
              <a:lnSpc>
                <a:spcPct val="150000"/>
              </a:lnSpc>
            </a:pPr>
            <a:r>
              <a:rPr lang="en-US" sz="2800" dirty="0" smtClean="0">
                <a:latin typeface="Times New Roman" panose="02020603050405020304" pitchFamily="18" charset="0"/>
                <a:cs typeface="Times New Roman" panose="02020603050405020304" pitchFamily="18" charset="0"/>
              </a:rPr>
              <a:t>Subroutine instructions</a:t>
            </a:r>
          </a:p>
          <a:p>
            <a:pPr lvl="2">
              <a:lnSpc>
                <a:spcPct val="150000"/>
              </a:lnSpc>
            </a:pPr>
            <a:r>
              <a:rPr lang="en-US" sz="2800" dirty="0" smtClean="0">
                <a:latin typeface="Times New Roman" panose="02020603050405020304" pitchFamily="18" charset="0"/>
                <a:cs typeface="Times New Roman" panose="02020603050405020304" pitchFamily="18" charset="0"/>
              </a:rPr>
              <a:t>Bit manipulation instructions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0466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82" y="180108"/>
            <a:ext cx="8721436" cy="1039091"/>
          </a:xfrm>
          <a:ln>
            <a:solidFill>
              <a:schemeClr val="accent6">
                <a:lumMod val="75000"/>
              </a:schemeClr>
            </a:solidFill>
          </a:ln>
        </p:spPr>
        <p:txBody>
          <a:bodyPr>
            <a:normAutofit fontScale="90000"/>
          </a:bodyPr>
          <a:lstStyle/>
          <a:p>
            <a:pPr lvl="2" algn="ctr" rtl="0">
              <a:spcBef>
                <a:spcPct val="0"/>
              </a:spcBef>
            </a:pPr>
            <a:r>
              <a:rPr lang="en-US" sz="3100" b="1" dirty="0" smtClean="0">
                <a:latin typeface="Cambria" pitchFamily="18" charset="0"/>
              </a:rPr>
              <a:t/>
            </a:r>
            <a:br>
              <a:rPr lang="en-US" sz="3100" b="1" dirty="0" smtClean="0">
                <a:latin typeface="Cambria" pitchFamily="18" charset="0"/>
              </a:rPr>
            </a:br>
            <a:r>
              <a:rPr lang="en-US" sz="4900" b="1" dirty="0" smtClean="0">
                <a:latin typeface="Cambria" pitchFamily="18" charset="0"/>
              </a:rPr>
              <a:t>1.Data transfer instructions</a:t>
            </a:r>
            <a:br>
              <a:rPr lang="en-US" sz="4900" b="1" dirty="0" smtClean="0">
                <a:latin typeface="Cambria" pitchFamily="18" charset="0"/>
              </a:rPr>
            </a:br>
            <a:endParaRPr lang="en-US" sz="4400" b="1" dirty="0"/>
          </a:p>
        </p:txBody>
      </p:sp>
      <p:sp>
        <p:nvSpPr>
          <p:cNvPr id="3" name="Content Placeholder 2"/>
          <p:cNvSpPr>
            <a:spLocks noGrp="1"/>
          </p:cNvSpPr>
          <p:nvPr>
            <p:ph idx="1"/>
          </p:nvPr>
        </p:nvSpPr>
        <p:spPr>
          <a:xfrm>
            <a:off x="211282" y="1600200"/>
            <a:ext cx="8721436" cy="5105400"/>
          </a:xfrm>
        </p:spPr>
        <p:txBody>
          <a:bodyPr>
            <a:noAutofit/>
          </a:bodyPr>
          <a:lstStyle/>
          <a:p>
            <a:pPr>
              <a:buNone/>
            </a:pPr>
            <a:r>
              <a:rPr lang="en-US" sz="2000" dirty="0" smtClean="0">
                <a:latin typeface="Times New Roman" panose="02020603050405020304" pitchFamily="18" charset="0"/>
                <a:cs typeface="Times New Roman" panose="02020603050405020304" pitchFamily="18" charset="0"/>
              </a:rPr>
              <a:t>In this group instructions perform data transfer operations </a:t>
            </a:r>
          </a:p>
          <a:p>
            <a:pPr>
              <a:buNone/>
            </a:pPr>
            <a:r>
              <a:rPr lang="en-US" sz="2000" u="sng" dirty="0" smtClean="0">
                <a:latin typeface="Times New Roman" panose="02020603050405020304" pitchFamily="18" charset="0"/>
                <a:cs typeface="Times New Roman" panose="02020603050405020304" pitchFamily="18" charset="0"/>
              </a:rPr>
              <a:t>Syntax</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Mov</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Destination,Source</a:t>
            </a:r>
            <a:endParaRPr lang="en-US" sz="2000" dirty="0" smtClean="0">
              <a:latin typeface="Times New Roman" panose="02020603050405020304" pitchFamily="18" charset="0"/>
              <a:cs typeface="Times New Roman" panose="02020603050405020304" pitchFamily="18" charset="0"/>
            </a:endParaRPr>
          </a:p>
          <a:p>
            <a:pPr>
              <a:buNone/>
            </a:pPr>
            <a:endParaRPr lang="en-US" sz="2000" dirty="0" smtClean="0">
              <a:latin typeface="Times New Roman" panose="02020603050405020304" pitchFamily="18" charset="0"/>
              <a:cs typeface="Times New Roman" panose="02020603050405020304" pitchFamily="18" charset="0"/>
            </a:endParaRPr>
          </a:p>
          <a:p>
            <a:pPr>
              <a:buNone/>
            </a:pPr>
            <a:r>
              <a:rPr lang="en-US" sz="2000" dirty="0" smtClean="0">
                <a:latin typeface="Times New Roman" panose="02020603050405020304" pitchFamily="18" charset="0"/>
                <a:cs typeface="Times New Roman" panose="02020603050405020304" pitchFamily="18" charset="0"/>
              </a:rPr>
              <a:t>Examples:      </a:t>
            </a: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If Rn =R3</a:t>
            </a:r>
          </a:p>
          <a:p>
            <a:pPr>
              <a:lnSpc>
                <a:spcPct val="220000"/>
              </a:lnSpc>
              <a:buNone/>
            </a:pPr>
            <a:r>
              <a:rPr lang="en-US" sz="2000" dirty="0" smtClean="0">
                <a:latin typeface="Times New Roman" panose="02020603050405020304" pitchFamily="18" charset="0"/>
                <a:cs typeface="Times New Roman" panose="02020603050405020304" pitchFamily="18" charset="0"/>
              </a:rPr>
              <a:t>MOV </a:t>
            </a:r>
            <a:r>
              <a:rPr lang="en-US" sz="2000" dirty="0" err="1" smtClean="0">
                <a:latin typeface="Times New Roman" panose="02020603050405020304" pitchFamily="18" charset="0"/>
                <a:cs typeface="Times New Roman" panose="02020603050405020304" pitchFamily="18" charset="0"/>
              </a:rPr>
              <a:t>A,Rn</a:t>
            </a:r>
            <a:r>
              <a:rPr lang="en-US" sz="2000" dirty="0" smtClean="0">
                <a:latin typeface="Times New Roman" panose="02020603050405020304" pitchFamily="18" charset="0"/>
                <a:cs typeface="Times New Roman" panose="02020603050405020304" pitchFamily="18" charset="0"/>
              </a:rPr>
              <a:t>	// move contents of a register to </a:t>
            </a:r>
            <a:r>
              <a:rPr lang="en-US" sz="2000" dirty="0" err="1" smtClean="0">
                <a:latin typeface="Times New Roman" panose="02020603050405020304" pitchFamily="18" charset="0"/>
                <a:cs typeface="Times New Roman" panose="02020603050405020304" pitchFamily="18" charset="0"/>
              </a:rPr>
              <a:t>Acc</a:t>
            </a:r>
            <a:r>
              <a:rPr lang="en-US" sz="2000" dirty="0" smtClean="0">
                <a:latin typeface="Times New Roman" panose="02020603050405020304" pitchFamily="18" charset="0"/>
                <a:cs typeface="Times New Roman" panose="02020603050405020304" pitchFamily="18" charset="0"/>
              </a:rPr>
              <a:t>   R3=05, A=05</a:t>
            </a:r>
          </a:p>
          <a:p>
            <a:pPr>
              <a:lnSpc>
                <a:spcPct val="220000"/>
              </a:lnSpc>
              <a:buNone/>
            </a:pPr>
            <a:r>
              <a:rPr lang="en-US" sz="2000" dirty="0" smtClean="0">
                <a:latin typeface="Times New Roman" panose="02020603050405020304" pitchFamily="18" charset="0"/>
                <a:cs typeface="Times New Roman" panose="02020603050405020304" pitchFamily="18" charset="0"/>
              </a:rPr>
              <a:t>MOV </a:t>
            </a:r>
            <a:r>
              <a:rPr lang="en-US" sz="2000" dirty="0" err="1" smtClean="0">
                <a:latin typeface="Times New Roman" panose="02020603050405020304" pitchFamily="18" charset="0"/>
                <a:cs typeface="Times New Roman" panose="02020603050405020304" pitchFamily="18" charset="0"/>
              </a:rPr>
              <a:t>Rn,A</a:t>
            </a:r>
            <a:r>
              <a:rPr lang="en-US" sz="2000" dirty="0" smtClean="0">
                <a:latin typeface="Times New Roman" panose="02020603050405020304" pitchFamily="18" charset="0"/>
                <a:cs typeface="Times New Roman" panose="02020603050405020304" pitchFamily="18" charset="0"/>
              </a:rPr>
              <a:t>	// move contents of  Acc  to register A=05, R3=05</a:t>
            </a:r>
          </a:p>
          <a:p>
            <a:pPr>
              <a:lnSpc>
                <a:spcPct val="220000"/>
              </a:lnSpc>
              <a:buNone/>
            </a:pPr>
            <a:r>
              <a:rPr lang="en-US" sz="2000" dirty="0" smtClean="0">
                <a:latin typeface="Times New Roman" panose="02020603050405020304" pitchFamily="18" charset="0"/>
                <a:cs typeface="Times New Roman" panose="02020603050405020304" pitchFamily="18" charset="0"/>
              </a:rPr>
              <a:t>MOV A,#45H	// move data 45 to Acc 	A=45</a:t>
            </a:r>
          </a:p>
          <a:p>
            <a:pPr>
              <a:lnSpc>
                <a:spcPct val="220000"/>
              </a:lnSpc>
              <a:buNone/>
            </a:pPr>
            <a:r>
              <a:rPr lang="en-US" sz="2000" dirty="0" smtClean="0">
                <a:latin typeface="Times New Roman" panose="02020603050405020304" pitchFamily="18" charset="0"/>
                <a:cs typeface="Times New Roman" panose="02020603050405020304" pitchFamily="18" charset="0"/>
              </a:rPr>
              <a:t>MOV Rn,# 0AH	// move data 0A to a register R3=0A	</a:t>
            </a:r>
          </a:p>
          <a:p>
            <a:pPr>
              <a:lnSpc>
                <a:spcPct val="220000"/>
              </a:lnSpc>
              <a:buNone/>
            </a:pPr>
            <a:r>
              <a:rPr lang="en-US" sz="2000" dirty="0" smtClean="0">
                <a:latin typeface="Times New Roman" panose="02020603050405020304" pitchFamily="18" charset="0"/>
                <a:cs typeface="Times New Roman" panose="02020603050405020304" pitchFamily="18" charset="0"/>
              </a:rPr>
              <a:t>MOV A,65H	// move data at RAM location 65 to </a:t>
            </a:r>
            <a:r>
              <a:rPr lang="en-US" sz="2000" dirty="0" err="1" smtClean="0">
                <a:latin typeface="Times New Roman" panose="02020603050405020304" pitchFamily="18" charset="0"/>
                <a:cs typeface="Times New Roman" panose="02020603050405020304" pitchFamily="18" charset="0"/>
              </a:rPr>
              <a:t>Acc</a:t>
            </a:r>
            <a:r>
              <a:rPr lang="en-US" sz="2000" dirty="0" smtClean="0">
                <a:latin typeface="Times New Roman" panose="02020603050405020304" pitchFamily="18" charset="0"/>
                <a:cs typeface="Times New Roman" panose="02020603050405020304" pitchFamily="18" charset="0"/>
              </a:rPr>
              <a:t> </a:t>
            </a:r>
          </a:p>
          <a:p>
            <a:pPr>
              <a:lnSpc>
                <a:spcPct val="220000"/>
              </a:lnSpc>
              <a:buNone/>
            </a:pPr>
            <a:r>
              <a:rPr lang="en-US" sz="2000" dirty="0" smtClean="0">
                <a:latin typeface="Cambria" pitchFamily="18" charset="0"/>
              </a:rPr>
              <a:t>			     </a:t>
            </a:r>
            <a:r>
              <a:rPr lang="en-US" sz="2000" dirty="0" smtClean="0"/>
              <a:t>	</a:t>
            </a:r>
            <a:endParaRPr lang="en-US" sz="2000" dirty="0"/>
          </a:p>
        </p:txBody>
      </p:sp>
      <p:grpSp>
        <p:nvGrpSpPr>
          <p:cNvPr id="10" name="Group 9"/>
          <p:cNvGrpSpPr/>
          <p:nvPr/>
        </p:nvGrpSpPr>
        <p:grpSpPr>
          <a:xfrm>
            <a:off x="6553200" y="6248400"/>
            <a:ext cx="2019300" cy="380877"/>
            <a:chOff x="6286500" y="5170055"/>
            <a:chExt cx="2019300" cy="380877"/>
          </a:xfrm>
        </p:grpSpPr>
        <p:sp>
          <p:nvSpPr>
            <p:cNvPr id="4" name="TextBox 3"/>
            <p:cNvSpPr txBox="1"/>
            <p:nvPr/>
          </p:nvSpPr>
          <p:spPr>
            <a:xfrm>
              <a:off x="6781800" y="5181600"/>
              <a:ext cx="457200" cy="369332"/>
            </a:xfrm>
            <a:prstGeom prst="rect">
              <a:avLst/>
            </a:prstGeom>
            <a:solidFill>
              <a:schemeClr val="bg1"/>
            </a:solidFill>
            <a:ln>
              <a:solidFill>
                <a:schemeClr val="accent6">
                  <a:lumMod val="75000"/>
                </a:schemeClr>
              </a:solidFill>
            </a:ln>
          </p:spPr>
          <p:txBody>
            <a:bodyPr wrap="square" rtlCol="0">
              <a:spAutoFit/>
            </a:bodyPr>
            <a:lstStyle/>
            <a:p>
              <a:r>
                <a:rPr lang="en-US" dirty="0" smtClean="0"/>
                <a:t>03</a:t>
              </a:r>
              <a:endParaRPr lang="en-US" dirty="0"/>
            </a:p>
          </p:txBody>
        </p:sp>
        <p:sp>
          <p:nvSpPr>
            <p:cNvPr id="5" name="TextBox 4"/>
            <p:cNvSpPr txBox="1"/>
            <p:nvPr/>
          </p:nvSpPr>
          <p:spPr>
            <a:xfrm>
              <a:off x="6286500" y="5181600"/>
              <a:ext cx="838200" cy="369332"/>
            </a:xfrm>
            <a:prstGeom prst="rect">
              <a:avLst/>
            </a:prstGeom>
            <a:noFill/>
          </p:spPr>
          <p:txBody>
            <a:bodyPr wrap="square" rtlCol="0">
              <a:spAutoFit/>
            </a:bodyPr>
            <a:lstStyle/>
            <a:p>
              <a:r>
                <a:rPr lang="en-US" dirty="0" smtClean="0"/>
                <a:t>65</a:t>
              </a:r>
              <a:endParaRPr lang="en-US" dirty="0"/>
            </a:p>
          </p:txBody>
        </p:sp>
        <p:sp>
          <p:nvSpPr>
            <p:cNvPr id="6" name="TextBox 5"/>
            <p:cNvSpPr txBox="1"/>
            <p:nvPr/>
          </p:nvSpPr>
          <p:spPr>
            <a:xfrm>
              <a:off x="7543800" y="5170055"/>
              <a:ext cx="762000" cy="369332"/>
            </a:xfrm>
            <a:prstGeom prst="rect">
              <a:avLst/>
            </a:prstGeom>
            <a:noFill/>
          </p:spPr>
          <p:txBody>
            <a:bodyPr wrap="square" rtlCol="0">
              <a:spAutoFit/>
            </a:bodyPr>
            <a:lstStyle/>
            <a:p>
              <a:r>
                <a:rPr lang="en-US" dirty="0" smtClean="0"/>
                <a:t>A=03</a:t>
              </a:r>
              <a:endParaRPr lang="en-US" dirty="0"/>
            </a:p>
          </p:txBody>
        </p:sp>
        <p:cxnSp>
          <p:nvCxnSpPr>
            <p:cNvPr id="8" name="Straight Arrow Connector 7"/>
            <p:cNvCxnSpPr/>
            <p:nvPr/>
          </p:nvCxnSpPr>
          <p:spPr>
            <a:xfrm>
              <a:off x="6629400" y="5366266"/>
              <a:ext cx="2667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9775088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b="1" dirty="0">
                <a:latin typeface="Cambria" pitchFamily="18" charset="0"/>
              </a:rPr>
              <a:t>1.Data transfer instructions</a:t>
            </a:r>
            <a:endParaRPr lang="en-US" dirty="0"/>
          </a:p>
        </p:txBody>
      </p:sp>
      <p:sp>
        <p:nvSpPr>
          <p:cNvPr id="8" name="Rectangle 7"/>
          <p:cNvSpPr/>
          <p:nvPr/>
        </p:nvSpPr>
        <p:spPr>
          <a:xfrm>
            <a:off x="457200" y="1602304"/>
            <a:ext cx="8305800" cy="1809726"/>
          </a:xfrm>
          <a:prstGeom prst="rect">
            <a:avLst/>
          </a:prstGeom>
        </p:spPr>
        <p:txBody>
          <a:bodyPr wrap="square">
            <a:spAutoFit/>
          </a:bodyPr>
          <a:lstStyle/>
          <a:p>
            <a:pPr>
              <a:lnSpc>
                <a:spcPct val="220000"/>
              </a:lnSpc>
              <a:buNone/>
            </a:pPr>
            <a:r>
              <a:rPr lang="en-US" dirty="0">
                <a:latin typeface="Cambria" pitchFamily="18" charset="0"/>
              </a:rPr>
              <a:t>MOV A,@</a:t>
            </a:r>
            <a:r>
              <a:rPr lang="en-US" dirty="0" err="1">
                <a:latin typeface="Cambria" pitchFamily="18" charset="0"/>
              </a:rPr>
              <a:t>Ri</a:t>
            </a:r>
            <a:r>
              <a:rPr lang="en-US" dirty="0">
                <a:latin typeface="Cambria" pitchFamily="18" charset="0"/>
              </a:rPr>
              <a:t> 	// move data at RAM location addressed by a register  to </a:t>
            </a:r>
            <a:r>
              <a:rPr lang="en-US" dirty="0" err="1">
                <a:latin typeface="Cambria" pitchFamily="18" charset="0"/>
              </a:rPr>
              <a:t>Acc</a:t>
            </a:r>
            <a:endParaRPr lang="en-US" dirty="0">
              <a:latin typeface="Cambria" pitchFamily="18" charset="0"/>
            </a:endParaRPr>
          </a:p>
          <a:p>
            <a:pPr>
              <a:buNone/>
            </a:pPr>
            <a:r>
              <a:rPr lang="en-US" dirty="0">
                <a:solidFill>
                  <a:srgbClr val="FF0000"/>
                </a:solidFill>
                <a:latin typeface="Cambria" pitchFamily="18" charset="0"/>
              </a:rPr>
              <a:t>				(R0 &amp; R1 can only be used</a:t>
            </a:r>
            <a:r>
              <a:rPr lang="en-US" dirty="0" smtClean="0">
                <a:solidFill>
                  <a:srgbClr val="FF0000"/>
                </a:solidFill>
                <a:latin typeface="Cambria" pitchFamily="18" charset="0"/>
              </a:rPr>
              <a:t>)</a:t>
            </a:r>
          </a:p>
          <a:p>
            <a:pPr>
              <a:buNone/>
            </a:pPr>
            <a:endParaRPr lang="en-US" dirty="0" smtClean="0">
              <a:solidFill>
                <a:srgbClr val="FF0000"/>
              </a:solidFill>
              <a:latin typeface="Cambria" pitchFamily="18" charset="0"/>
            </a:endParaRPr>
          </a:p>
          <a:p>
            <a:pPr>
              <a:buNone/>
            </a:pPr>
            <a:r>
              <a:rPr lang="en-US" b="1" dirty="0" smtClean="0">
                <a:latin typeface="Cambria" pitchFamily="18" charset="0"/>
              </a:rPr>
              <a:t>If  R1=65H</a:t>
            </a:r>
          </a:p>
          <a:p>
            <a:pPr>
              <a:buNone/>
            </a:pPr>
            <a:r>
              <a:rPr lang="en-US" b="1" dirty="0" smtClean="0">
                <a:latin typeface="Cambria" pitchFamily="18" charset="0"/>
              </a:rPr>
              <a:t>@ means</a:t>
            </a:r>
            <a:r>
              <a:rPr lang="en-US" dirty="0" smtClean="0">
                <a:solidFill>
                  <a:srgbClr val="FF0000"/>
                </a:solidFill>
                <a:latin typeface="Cambria" pitchFamily="18" charset="0"/>
              </a:rPr>
              <a:t> “content of”</a:t>
            </a:r>
            <a:endParaRPr lang="en-US" dirty="0"/>
          </a:p>
        </p:txBody>
      </p:sp>
      <p:pic>
        <p:nvPicPr>
          <p:cNvPr id="9" name="Picture 8"/>
          <p:cNvPicPr>
            <a:picLocks noChangeAspect="1"/>
          </p:cNvPicPr>
          <p:nvPr/>
        </p:nvPicPr>
        <p:blipFill>
          <a:blip r:embed="rId2"/>
          <a:stretch>
            <a:fillRect/>
          </a:stretch>
        </p:blipFill>
        <p:spPr>
          <a:xfrm>
            <a:off x="3573690" y="2971800"/>
            <a:ext cx="2072820" cy="506012"/>
          </a:xfrm>
          <a:prstGeom prst="rect">
            <a:avLst/>
          </a:prstGeom>
        </p:spPr>
      </p:pic>
      <p:sp>
        <p:nvSpPr>
          <p:cNvPr id="10" name="Rectangle 9"/>
          <p:cNvSpPr/>
          <p:nvPr/>
        </p:nvSpPr>
        <p:spPr>
          <a:xfrm>
            <a:off x="304800" y="3894979"/>
            <a:ext cx="8458200" cy="2529923"/>
          </a:xfrm>
          <a:prstGeom prst="rect">
            <a:avLst/>
          </a:prstGeom>
        </p:spPr>
        <p:txBody>
          <a:bodyPr wrap="square">
            <a:spAutoFit/>
          </a:bodyPr>
          <a:lstStyle/>
          <a:p>
            <a:pPr>
              <a:lnSpc>
                <a:spcPct val="220000"/>
              </a:lnSpc>
              <a:buNone/>
            </a:pPr>
            <a:r>
              <a:rPr lang="en-US" dirty="0">
                <a:latin typeface="Cambria" pitchFamily="18" charset="0"/>
              </a:rPr>
              <a:t>MOV Rn,65H	// move data at RAM location 65 to </a:t>
            </a:r>
            <a:r>
              <a:rPr lang="en-US" dirty="0" smtClean="0">
                <a:latin typeface="Cambria" pitchFamily="18" charset="0"/>
              </a:rPr>
              <a:t>Register ; R3=03</a:t>
            </a:r>
            <a:endParaRPr lang="en-US" dirty="0">
              <a:latin typeface="Cambria" pitchFamily="18" charset="0"/>
            </a:endParaRPr>
          </a:p>
          <a:p>
            <a:pPr>
              <a:lnSpc>
                <a:spcPct val="220000"/>
              </a:lnSpc>
              <a:buNone/>
            </a:pPr>
            <a:r>
              <a:rPr lang="en-US" dirty="0">
                <a:latin typeface="Cambria" pitchFamily="18" charset="0"/>
              </a:rPr>
              <a:t>MOV 45H,Rn	// move data at  Register to RAM location </a:t>
            </a:r>
            <a:r>
              <a:rPr lang="en-US" dirty="0" smtClean="0">
                <a:latin typeface="Cambria" pitchFamily="18" charset="0"/>
              </a:rPr>
              <a:t>45; R3=06, </a:t>
            </a:r>
            <a:r>
              <a:rPr lang="en-US" dirty="0">
                <a:latin typeface="Cambria" pitchFamily="18" charset="0"/>
              </a:rPr>
              <a:t>	</a:t>
            </a:r>
          </a:p>
          <a:p>
            <a:pPr>
              <a:lnSpc>
                <a:spcPct val="220000"/>
              </a:lnSpc>
              <a:buNone/>
            </a:pPr>
            <a:r>
              <a:rPr lang="en-US" dirty="0">
                <a:latin typeface="Cambria" pitchFamily="18" charset="0"/>
              </a:rPr>
              <a:t>MOV 47H,65H	// move data at RAM location 65 to RAM location </a:t>
            </a:r>
            <a:r>
              <a:rPr lang="en-US" dirty="0" smtClean="0">
                <a:latin typeface="Cambria" pitchFamily="18" charset="0"/>
              </a:rPr>
              <a:t>47</a:t>
            </a:r>
          </a:p>
          <a:p>
            <a:pPr>
              <a:lnSpc>
                <a:spcPct val="220000"/>
              </a:lnSpc>
              <a:buNone/>
            </a:pPr>
            <a:r>
              <a:rPr lang="en-US" dirty="0">
                <a:latin typeface="Cambria" pitchFamily="18" charset="0"/>
              </a:rPr>
              <a:t>	</a:t>
            </a:r>
            <a:r>
              <a:rPr lang="en-US" dirty="0" smtClean="0">
                <a:latin typeface="Cambria" pitchFamily="18" charset="0"/>
              </a:rPr>
              <a:t>		</a:t>
            </a:r>
            <a:endParaRPr lang="en-US" dirty="0"/>
          </a:p>
        </p:txBody>
      </p:sp>
      <p:grpSp>
        <p:nvGrpSpPr>
          <p:cNvPr id="17" name="Group 16"/>
          <p:cNvGrpSpPr/>
          <p:nvPr/>
        </p:nvGrpSpPr>
        <p:grpSpPr>
          <a:xfrm>
            <a:off x="7391400" y="5105400"/>
            <a:ext cx="884382" cy="381000"/>
            <a:chOff x="7421418" y="5105400"/>
            <a:chExt cx="884382" cy="381000"/>
          </a:xfrm>
        </p:grpSpPr>
        <p:grpSp>
          <p:nvGrpSpPr>
            <p:cNvPr id="14" name="Group 13"/>
            <p:cNvGrpSpPr/>
            <p:nvPr/>
          </p:nvGrpSpPr>
          <p:grpSpPr>
            <a:xfrm>
              <a:off x="7421418" y="5105400"/>
              <a:ext cx="884382" cy="381000"/>
              <a:chOff x="7421418" y="5105400"/>
              <a:chExt cx="884382" cy="381000"/>
            </a:xfrm>
          </p:grpSpPr>
          <p:sp>
            <p:nvSpPr>
              <p:cNvPr id="12" name="TextBox 11"/>
              <p:cNvSpPr txBox="1"/>
              <p:nvPr/>
            </p:nvSpPr>
            <p:spPr>
              <a:xfrm>
                <a:off x="7848600" y="5105400"/>
                <a:ext cx="457200" cy="381000"/>
              </a:xfrm>
              <a:prstGeom prst="rect">
                <a:avLst/>
              </a:prstGeom>
              <a:solidFill>
                <a:schemeClr val="bg1"/>
              </a:solidFill>
              <a:ln>
                <a:solidFill>
                  <a:schemeClr val="accent6">
                    <a:lumMod val="75000"/>
                  </a:schemeClr>
                </a:solidFill>
              </a:ln>
            </p:spPr>
            <p:txBody>
              <a:bodyPr wrap="square" rtlCol="0">
                <a:spAutoFit/>
              </a:bodyPr>
              <a:lstStyle/>
              <a:p>
                <a:r>
                  <a:rPr lang="en-US" dirty="0" smtClean="0"/>
                  <a:t>06</a:t>
                </a:r>
                <a:endParaRPr lang="en-US" dirty="0"/>
              </a:p>
            </p:txBody>
          </p:sp>
          <p:sp>
            <p:nvSpPr>
              <p:cNvPr id="13" name="TextBox 12"/>
              <p:cNvSpPr txBox="1"/>
              <p:nvPr/>
            </p:nvSpPr>
            <p:spPr>
              <a:xfrm>
                <a:off x="7421418" y="5105400"/>
                <a:ext cx="457200" cy="369332"/>
              </a:xfrm>
              <a:prstGeom prst="rect">
                <a:avLst/>
              </a:prstGeom>
              <a:noFill/>
            </p:spPr>
            <p:txBody>
              <a:bodyPr wrap="square" rtlCol="0">
                <a:spAutoFit/>
              </a:bodyPr>
              <a:lstStyle/>
              <a:p>
                <a:r>
                  <a:rPr lang="en-US" dirty="0" smtClean="0"/>
                  <a:t>45</a:t>
                </a:r>
                <a:endParaRPr lang="en-US" dirty="0"/>
              </a:p>
            </p:txBody>
          </p:sp>
        </p:grpSp>
        <p:cxnSp>
          <p:nvCxnSpPr>
            <p:cNvPr id="16" name="Straight Arrow Connector 15"/>
            <p:cNvCxnSpPr/>
            <p:nvPr/>
          </p:nvCxnSpPr>
          <p:spPr>
            <a:xfrm>
              <a:off x="7749309" y="5290066"/>
              <a:ext cx="1985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18" name="Group 17"/>
          <p:cNvGrpSpPr/>
          <p:nvPr/>
        </p:nvGrpSpPr>
        <p:grpSpPr>
          <a:xfrm>
            <a:off x="5410200" y="6054453"/>
            <a:ext cx="884382" cy="381000"/>
            <a:chOff x="7421418" y="5105400"/>
            <a:chExt cx="884382" cy="381000"/>
          </a:xfrm>
        </p:grpSpPr>
        <p:grpSp>
          <p:nvGrpSpPr>
            <p:cNvPr id="19" name="Group 18"/>
            <p:cNvGrpSpPr/>
            <p:nvPr/>
          </p:nvGrpSpPr>
          <p:grpSpPr>
            <a:xfrm>
              <a:off x="7421418" y="5105400"/>
              <a:ext cx="884382" cy="381000"/>
              <a:chOff x="7421418" y="5105400"/>
              <a:chExt cx="884382" cy="381000"/>
            </a:xfrm>
          </p:grpSpPr>
          <p:sp>
            <p:nvSpPr>
              <p:cNvPr id="21" name="TextBox 20"/>
              <p:cNvSpPr txBox="1"/>
              <p:nvPr/>
            </p:nvSpPr>
            <p:spPr>
              <a:xfrm>
                <a:off x="7848600" y="5105400"/>
                <a:ext cx="457200" cy="381000"/>
              </a:xfrm>
              <a:prstGeom prst="rect">
                <a:avLst/>
              </a:prstGeom>
              <a:solidFill>
                <a:schemeClr val="bg1"/>
              </a:solidFill>
              <a:ln>
                <a:solidFill>
                  <a:schemeClr val="accent6">
                    <a:lumMod val="75000"/>
                  </a:schemeClr>
                </a:solidFill>
              </a:ln>
            </p:spPr>
            <p:txBody>
              <a:bodyPr wrap="square" rtlCol="0">
                <a:spAutoFit/>
              </a:bodyPr>
              <a:lstStyle/>
              <a:p>
                <a:r>
                  <a:rPr lang="en-US" dirty="0" smtClean="0"/>
                  <a:t>03</a:t>
                </a:r>
                <a:endParaRPr lang="en-US" dirty="0"/>
              </a:p>
            </p:txBody>
          </p:sp>
          <p:sp>
            <p:nvSpPr>
              <p:cNvPr id="22" name="TextBox 21"/>
              <p:cNvSpPr txBox="1"/>
              <p:nvPr/>
            </p:nvSpPr>
            <p:spPr>
              <a:xfrm>
                <a:off x="7421418" y="5105400"/>
                <a:ext cx="457200" cy="369332"/>
              </a:xfrm>
              <a:prstGeom prst="rect">
                <a:avLst/>
              </a:prstGeom>
              <a:noFill/>
            </p:spPr>
            <p:txBody>
              <a:bodyPr wrap="square" rtlCol="0">
                <a:spAutoFit/>
              </a:bodyPr>
              <a:lstStyle/>
              <a:p>
                <a:r>
                  <a:rPr lang="en-US" dirty="0" smtClean="0"/>
                  <a:t>47</a:t>
                </a:r>
                <a:endParaRPr lang="en-US" dirty="0"/>
              </a:p>
            </p:txBody>
          </p:sp>
        </p:grpSp>
        <p:cxnSp>
          <p:nvCxnSpPr>
            <p:cNvPr id="20" name="Straight Arrow Connector 19"/>
            <p:cNvCxnSpPr/>
            <p:nvPr/>
          </p:nvCxnSpPr>
          <p:spPr>
            <a:xfrm>
              <a:off x="7749309" y="5290066"/>
              <a:ext cx="1985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963107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 y="1905000"/>
            <a:ext cx="8839200" cy="4800600"/>
          </a:xfrm>
        </p:spPr>
        <p:txBody>
          <a:bodyPr>
            <a:normAutofit/>
          </a:bodyPr>
          <a:lstStyle/>
          <a:p>
            <a:pPr>
              <a:lnSpc>
                <a:spcPct val="150000"/>
              </a:lnSpc>
              <a:spcBef>
                <a:spcPts val="0"/>
              </a:spcBef>
              <a:buNone/>
            </a:pPr>
            <a:r>
              <a:rPr lang="en-US" sz="2000" dirty="0" smtClean="0">
                <a:latin typeface="Cambria" pitchFamily="18" charset="0"/>
              </a:rPr>
              <a:t>MOV 45H,@Ri 	// move data at RAM location addressed by a register to RAM 		      location 45         </a:t>
            </a:r>
            <a:r>
              <a:rPr lang="en-US" sz="2000" dirty="0" smtClean="0">
                <a:solidFill>
                  <a:srgbClr val="FF0000"/>
                </a:solidFill>
                <a:latin typeface="Cambria" pitchFamily="18" charset="0"/>
              </a:rPr>
              <a:t>(R0 &amp; R1 can only be used)</a:t>
            </a:r>
          </a:p>
          <a:p>
            <a:pPr>
              <a:lnSpc>
                <a:spcPct val="150000"/>
              </a:lnSpc>
              <a:spcBef>
                <a:spcPts val="0"/>
              </a:spcBef>
              <a:buNone/>
            </a:pPr>
            <a:r>
              <a:rPr lang="en-US" sz="2000" b="1" dirty="0">
                <a:latin typeface="Cambria" pitchFamily="18" charset="0"/>
              </a:rPr>
              <a:t>If  </a:t>
            </a:r>
            <a:r>
              <a:rPr lang="en-US" sz="2000" b="1" dirty="0" smtClean="0">
                <a:latin typeface="Cambria" pitchFamily="18" charset="0"/>
              </a:rPr>
              <a:t>R1=65H  ;</a:t>
            </a:r>
            <a:r>
              <a:rPr lang="en-US" sz="2000" b="1" dirty="0">
                <a:latin typeface="Cambria" pitchFamily="18" charset="0"/>
              </a:rPr>
              <a:t> </a:t>
            </a:r>
            <a:r>
              <a:rPr lang="en-US" sz="2000" b="1" dirty="0" smtClean="0">
                <a:latin typeface="Cambria" pitchFamily="18" charset="0"/>
              </a:rPr>
              <a:t>                      </a:t>
            </a:r>
            <a:r>
              <a:rPr lang="en-US" sz="2000" b="1" dirty="0" err="1" smtClean="0">
                <a:latin typeface="Cambria" pitchFamily="18" charset="0"/>
              </a:rPr>
              <a:t>Ans</a:t>
            </a:r>
            <a:endParaRPr lang="en-US" sz="2000" b="1" dirty="0">
              <a:latin typeface="Cambria" pitchFamily="18" charset="0"/>
            </a:endParaRPr>
          </a:p>
          <a:p>
            <a:pPr>
              <a:buNone/>
            </a:pPr>
            <a:endParaRPr lang="en-US" sz="2000" dirty="0" smtClean="0">
              <a:latin typeface="Cambria" pitchFamily="18" charset="0"/>
            </a:endParaRPr>
          </a:p>
          <a:p>
            <a:pPr>
              <a:buNone/>
            </a:pPr>
            <a:r>
              <a:rPr lang="en-US" sz="2000" dirty="0" smtClean="0">
                <a:latin typeface="Cambria" pitchFamily="18" charset="0"/>
              </a:rPr>
              <a:t>MOVX A,@</a:t>
            </a:r>
            <a:r>
              <a:rPr lang="en-US" sz="2000" dirty="0" err="1" smtClean="0">
                <a:latin typeface="Cambria" pitchFamily="18" charset="0"/>
              </a:rPr>
              <a:t>Ri</a:t>
            </a:r>
            <a:r>
              <a:rPr lang="en-US" sz="2000" dirty="0" smtClean="0">
                <a:latin typeface="Cambria" pitchFamily="18" charset="0"/>
              </a:rPr>
              <a:t>    //  Copy the contents of </a:t>
            </a:r>
            <a:r>
              <a:rPr lang="en-US" sz="2000" b="1" dirty="0" smtClean="0">
                <a:latin typeface="Cambria" pitchFamily="18" charset="0"/>
              </a:rPr>
              <a:t>external address </a:t>
            </a:r>
            <a:r>
              <a:rPr lang="en-US" sz="2000" dirty="0" smtClean="0">
                <a:latin typeface="Cambria" pitchFamily="18" charset="0"/>
              </a:rPr>
              <a:t>in </a:t>
            </a:r>
            <a:r>
              <a:rPr lang="en-US" sz="2000" dirty="0" err="1" smtClean="0">
                <a:latin typeface="Cambria" pitchFamily="18" charset="0"/>
              </a:rPr>
              <a:t>Ri</a:t>
            </a:r>
            <a:r>
              <a:rPr lang="en-US" sz="2000" dirty="0" smtClean="0">
                <a:latin typeface="Cambria" pitchFamily="18" charset="0"/>
              </a:rPr>
              <a:t> to  Acc.This 			   copies the data from the 8 bit address in </a:t>
            </a:r>
            <a:r>
              <a:rPr lang="en-US" sz="2000" dirty="0" err="1" smtClean="0">
                <a:latin typeface="Cambria" pitchFamily="18" charset="0"/>
              </a:rPr>
              <a:t>Ri</a:t>
            </a:r>
            <a:r>
              <a:rPr lang="en-US" sz="2000" dirty="0" smtClean="0">
                <a:latin typeface="Cambria" pitchFamily="18" charset="0"/>
              </a:rPr>
              <a:t> to Acc</a:t>
            </a:r>
          </a:p>
          <a:p>
            <a:pPr>
              <a:buNone/>
            </a:pPr>
            <a:r>
              <a:rPr lang="en-US" sz="2000" dirty="0" smtClean="0">
                <a:solidFill>
                  <a:srgbClr val="FF0000"/>
                </a:solidFill>
                <a:latin typeface="Cambria" pitchFamily="18" charset="0"/>
              </a:rPr>
              <a:t>                                    (R0 &amp; R1 can only be used)</a:t>
            </a:r>
          </a:p>
          <a:p>
            <a:pPr>
              <a:buNone/>
            </a:pPr>
            <a:endParaRPr lang="en-US" sz="2000" dirty="0" smtClean="0">
              <a:latin typeface="Cambria" pitchFamily="18" charset="0"/>
            </a:endParaRPr>
          </a:p>
          <a:p>
            <a:pPr>
              <a:buNone/>
            </a:pPr>
            <a:r>
              <a:rPr lang="en-US" sz="2000" dirty="0" smtClean="0">
                <a:latin typeface="Cambria" pitchFamily="18" charset="0"/>
              </a:rPr>
              <a:t>				X stands for </a:t>
            </a:r>
            <a:r>
              <a:rPr lang="en-US" sz="2000" b="1" dirty="0" smtClean="0">
                <a:latin typeface="Cambria" pitchFamily="18" charset="0"/>
              </a:rPr>
              <a:t>external Memory</a:t>
            </a:r>
            <a:endParaRPr lang="en-US" sz="2000" dirty="0" smtClean="0">
              <a:latin typeface="Cambria" pitchFamily="18" charset="0"/>
            </a:endParaRPr>
          </a:p>
          <a:p>
            <a:pPr>
              <a:buNone/>
            </a:pPr>
            <a:endParaRPr lang="en-US" sz="2000" dirty="0" smtClean="0">
              <a:latin typeface="Cambria" pitchFamily="18" charset="0"/>
            </a:endParaRPr>
          </a:p>
          <a:p>
            <a:pPr>
              <a:buNone/>
            </a:pPr>
            <a:endParaRPr lang="en-US" sz="2000" dirty="0" smtClean="0">
              <a:latin typeface="Cambria" pitchFamily="18" charset="0"/>
            </a:endParaRPr>
          </a:p>
          <a:p>
            <a:pPr>
              <a:buNone/>
            </a:pPr>
            <a:endParaRPr lang="en-US" sz="2000" dirty="0">
              <a:latin typeface="Cambria" pitchFamily="18" charset="0"/>
            </a:endParaRPr>
          </a:p>
        </p:txBody>
      </p:sp>
      <p:pic>
        <p:nvPicPr>
          <p:cNvPr id="2" name="Picture 1"/>
          <p:cNvPicPr>
            <a:picLocks noChangeAspect="1"/>
          </p:cNvPicPr>
          <p:nvPr/>
        </p:nvPicPr>
        <p:blipFill>
          <a:blip r:embed="rId2"/>
          <a:stretch>
            <a:fillRect/>
          </a:stretch>
        </p:blipFill>
        <p:spPr>
          <a:xfrm>
            <a:off x="380999" y="304800"/>
            <a:ext cx="8230313" cy="1231499"/>
          </a:xfrm>
          <a:prstGeom prst="rect">
            <a:avLst/>
          </a:prstGeom>
          <a:ln>
            <a:solidFill>
              <a:schemeClr val="accent6">
                <a:lumMod val="75000"/>
              </a:schemeClr>
            </a:solidFill>
          </a:ln>
        </p:spPr>
      </p:pic>
      <p:grpSp>
        <p:nvGrpSpPr>
          <p:cNvPr id="4" name="Group 3"/>
          <p:cNvGrpSpPr/>
          <p:nvPr/>
        </p:nvGrpSpPr>
        <p:grpSpPr>
          <a:xfrm>
            <a:off x="3611774" y="2960132"/>
            <a:ext cx="884382" cy="381000"/>
            <a:chOff x="7421418" y="5105400"/>
            <a:chExt cx="884382" cy="381000"/>
          </a:xfrm>
        </p:grpSpPr>
        <p:grpSp>
          <p:nvGrpSpPr>
            <p:cNvPr id="5" name="Group 4"/>
            <p:cNvGrpSpPr/>
            <p:nvPr/>
          </p:nvGrpSpPr>
          <p:grpSpPr>
            <a:xfrm>
              <a:off x="7421418" y="5105400"/>
              <a:ext cx="884382" cy="381000"/>
              <a:chOff x="7421418" y="5105400"/>
              <a:chExt cx="884382" cy="381000"/>
            </a:xfrm>
          </p:grpSpPr>
          <p:sp>
            <p:nvSpPr>
              <p:cNvPr id="7" name="TextBox 6"/>
              <p:cNvSpPr txBox="1"/>
              <p:nvPr/>
            </p:nvSpPr>
            <p:spPr>
              <a:xfrm>
                <a:off x="7848600" y="5105400"/>
                <a:ext cx="457200" cy="381000"/>
              </a:xfrm>
              <a:prstGeom prst="rect">
                <a:avLst/>
              </a:prstGeom>
              <a:solidFill>
                <a:schemeClr val="bg1"/>
              </a:solidFill>
              <a:ln>
                <a:solidFill>
                  <a:schemeClr val="accent6">
                    <a:lumMod val="75000"/>
                  </a:schemeClr>
                </a:solidFill>
              </a:ln>
            </p:spPr>
            <p:txBody>
              <a:bodyPr wrap="square" rtlCol="0">
                <a:spAutoFit/>
              </a:bodyPr>
              <a:lstStyle/>
              <a:p>
                <a:r>
                  <a:rPr lang="en-US" dirty="0" smtClean="0"/>
                  <a:t>06</a:t>
                </a:r>
                <a:endParaRPr lang="en-US" dirty="0"/>
              </a:p>
            </p:txBody>
          </p:sp>
          <p:sp>
            <p:nvSpPr>
              <p:cNvPr id="8" name="TextBox 7"/>
              <p:cNvSpPr txBox="1"/>
              <p:nvPr/>
            </p:nvSpPr>
            <p:spPr>
              <a:xfrm>
                <a:off x="7421418" y="5105400"/>
                <a:ext cx="457200" cy="369332"/>
              </a:xfrm>
              <a:prstGeom prst="rect">
                <a:avLst/>
              </a:prstGeom>
              <a:noFill/>
            </p:spPr>
            <p:txBody>
              <a:bodyPr wrap="square" rtlCol="0">
                <a:spAutoFit/>
              </a:bodyPr>
              <a:lstStyle/>
              <a:p>
                <a:r>
                  <a:rPr lang="en-US" dirty="0" smtClean="0"/>
                  <a:t>45</a:t>
                </a:r>
                <a:endParaRPr lang="en-US" dirty="0"/>
              </a:p>
            </p:txBody>
          </p:sp>
        </p:grpSp>
        <p:cxnSp>
          <p:nvCxnSpPr>
            <p:cNvPr id="6" name="Straight Arrow Connector 5"/>
            <p:cNvCxnSpPr/>
            <p:nvPr/>
          </p:nvCxnSpPr>
          <p:spPr>
            <a:xfrm>
              <a:off x="7749309" y="5290066"/>
              <a:ext cx="1985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9" name="Group 8"/>
          <p:cNvGrpSpPr/>
          <p:nvPr/>
        </p:nvGrpSpPr>
        <p:grpSpPr>
          <a:xfrm>
            <a:off x="1736036" y="2960132"/>
            <a:ext cx="884382" cy="381000"/>
            <a:chOff x="7421418" y="5105400"/>
            <a:chExt cx="884382" cy="381000"/>
          </a:xfrm>
        </p:grpSpPr>
        <p:grpSp>
          <p:nvGrpSpPr>
            <p:cNvPr id="10" name="Group 9"/>
            <p:cNvGrpSpPr/>
            <p:nvPr/>
          </p:nvGrpSpPr>
          <p:grpSpPr>
            <a:xfrm>
              <a:off x="7421418" y="5105400"/>
              <a:ext cx="884382" cy="381000"/>
              <a:chOff x="7421418" y="5105400"/>
              <a:chExt cx="884382" cy="381000"/>
            </a:xfrm>
          </p:grpSpPr>
          <p:sp>
            <p:nvSpPr>
              <p:cNvPr id="12" name="TextBox 11"/>
              <p:cNvSpPr txBox="1"/>
              <p:nvPr/>
            </p:nvSpPr>
            <p:spPr>
              <a:xfrm>
                <a:off x="7848600" y="5105400"/>
                <a:ext cx="457200" cy="381000"/>
              </a:xfrm>
              <a:prstGeom prst="rect">
                <a:avLst/>
              </a:prstGeom>
              <a:solidFill>
                <a:schemeClr val="bg1"/>
              </a:solidFill>
              <a:ln>
                <a:solidFill>
                  <a:schemeClr val="accent6">
                    <a:lumMod val="75000"/>
                  </a:schemeClr>
                </a:solidFill>
              </a:ln>
            </p:spPr>
            <p:txBody>
              <a:bodyPr wrap="square" rtlCol="0">
                <a:spAutoFit/>
              </a:bodyPr>
              <a:lstStyle/>
              <a:p>
                <a:r>
                  <a:rPr lang="en-US" dirty="0" smtClean="0"/>
                  <a:t>06</a:t>
                </a:r>
                <a:endParaRPr lang="en-US" dirty="0"/>
              </a:p>
            </p:txBody>
          </p:sp>
          <p:sp>
            <p:nvSpPr>
              <p:cNvPr id="13" name="TextBox 12"/>
              <p:cNvSpPr txBox="1"/>
              <p:nvPr/>
            </p:nvSpPr>
            <p:spPr>
              <a:xfrm>
                <a:off x="7421418" y="5105400"/>
                <a:ext cx="457200" cy="369332"/>
              </a:xfrm>
              <a:prstGeom prst="rect">
                <a:avLst/>
              </a:prstGeom>
              <a:noFill/>
            </p:spPr>
            <p:txBody>
              <a:bodyPr wrap="square" rtlCol="0">
                <a:spAutoFit/>
              </a:bodyPr>
              <a:lstStyle/>
              <a:p>
                <a:r>
                  <a:rPr lang="en-US" dirty="0"/>
                  <a:t>6</a:t>
                </a:r>
                <a:r>
                  <a:rPr lang="en-US" dirty="0" smtClean="0"/>
                  <a:t>5</a:t>
                </a:r>
                <a:endParaRPr lang="en-US" dirty="0"/>
              </a:p>
            </p:txBody>
          </p:sp>
        </p:grpSp>
        <p:cxnSp>
          <p:nvCxnSpPr>
            <p:cNvPr id="11" name="Straight Arrow Connector 10"/>
            <p:cNvCxnSpPr/>
            <p:nvPr/>
          </p:nvCxnSpPr>
          <p:spPr>
            <a:xfrm>
              <a:off x="7749309" y="5290066"/>
              <a:ext cx="1985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pic>
        <p:nvPicPr>
          <p:cNvPr id="14" name="Picture 13"/>
          <p:cNvPicPr>
            <a:picLocks noChangeAspect="1"/>
          </p:cNvPicPr>
          <p:nvPr/>
        </p:nvPicPr>
        <p:blipFill>
          <a:blip r:embed="rId3"/>
          <a:stretch>
            <a:fillRect/>
          </a:stretch>
        </p:blipFill>
        <p:spPr>
          <a:xfrm>
            <a:off x="3611774" y="5562600"/>
            <a:ext cx="2072820" cy="506012"/>
          </a:xfrm>
          <a:prstGeom prst="rect">
            <a:avLst/>
          </a:prstGeom>
        </p:spPr>
      </p:pic>
    </p:spTree>
    <p:extLst>
      <p:ext uri="{BB962C8B-B14F-4D97-AF65-F5344CB8AC3E}">
        <p14:creationId xmlns:p14="http://schemas.microsoft.com/office/powerpoint/2010/main" val="26078122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266" y="1828800"/>
            <a:ext cx="8229600" cy="4525963"/>
          </a:xfrm>
        </p:spPr>
        <p:txBody>
          <a:bodyPr/>
          <a:lstStyle/>
          <a:p>
            <a:pPr>
              <a:buNone/>
            </a:pPr>
            <a:r>
              <a:rPr lang="en-US" dirty="0">
                <a:latin typeface="Cambria" pitchFamily="18" charset="0"/>
              </a:rPr>
              <a:t>MOVX A,@</a:t>
            </a:r>
            <a:r>
              <a:rPr lang="en-US" dirty="0" err="1">
                <a:latin typeface="Cambria" pitchFamily="18" charset="0"/>
              </a:rPr>
              <a:t>Dptr</a:t>
            </a:r>
            <a:r>
              <a:rPr lang="en-US" dirty="0">
                <a:latin typeface="Cambria" pitchFamily="18" charset="0"/>
              </a:rPr>
              <a:t>  // Copies data from the 16 bit address in DPTR to </a:t>
            </a:r>
            <a:r>
              <a:rPr lang="en-US" dirty="0" err="1" smtClean="0">
                <a:latin typeface="Cambria" pitchFamily="18" charset="0"/>
              </a:rPr>
              <a:t>Acc</a:t>
            </a:r>
            <a:endParaRPr lang="en-US" dirty="0" smtClean="0">
              <a:latin typeface="Cambria" pitchFamily="18" charset="0"/>
            </a:endParaRPr>
          </a:p>
          <a:p>
            <a:pPr>
              <a:buNone/>
            </a:pPr>
            <a:r>
              <a:rPr lang="en-US" dirty="0" smtClean="0">
                <a:latin typeface="Cambria" pitchFamily="18" charset="0"/>
              </a:rPr>
              <a:t>If </a:t>
            </a:r>
            <a:r>
              <a:rPr lang="en-US" dirty="0" err="1" smtClean="0">
                <a:latin typeface="Cambria" pitchFamily="18" charset="0"/>
              </a:rPr>
              <a:t>Dptr</a:t>
            </a:r>
            <a:r>
              <a:rPr lang="en-US" dirty="0" smtClean="0">
                <a:latin typeface="Cambria" pitchFamily="18" charset="0"/>
              </a:rPr>
              <a:t> =2500H; </a:t>
            </a:r>
            <a:endParaRPr lang="en-US" dirty="0">
              <a:latin typeface="Cambria" pitchFamily="18" charset="0"/>
            </a:endParaRPr>
          </a:p>
          <a:p>
            <a:pPr>
              <a:buNone/>
            </a:pPr>
            <a:endParaRPr lang="en-US" dirty="0">
              <a:latin typeface="Cambria" pitchFamily="18" charset="0"/>
            </a:endParaRPr>
          </a:p>
          <a:p>
            <a:pPr>
              <a:buNone/>
            </a:pPr>
            <a:r>
              <a:rPr lang="en-US" dirty="0">
                <a:latin typeface="Cambria" pitchFamily="18" charset="0"/>
              </a:rPr>
              <a:t>MOVX @</a:t>
            </a:r>
            <a:r>
              <a:rPr lang="en-US" dirty="0" err="1">
                <a:latin typeface="Cambria" pitchFamily="18" charset="0"/>
              </a:rPr>
              <a:t>Dptr,A</a:t>
            </a:r>
            <a:r>
              <a:rPr lang="en-US" dirty="0">
                <a:latin typeface="Cambria" pitchFamily="18" charset="0"/>
              </a:rPr>
              <a:t>   // Copies data from </a:t>
            </a:r>
            <a:r>
              <a:rPr lang="en-US" dirty="0" err="1">
                <a:latin typeface="Cambria" pitchFamily="18" charset="0"/>
              </a:rPr>
              <a:t>Acc</a:t>
            </a:r>
            <a:r>
              <a:rPr lang="en-US" dirty="0">
                <a:latin typeface="Cambria" pitchFamily="18" charset="0"/>
              </a:rPr>
              <a:t> to 16 bit address in DPTR </a:t>
            </a:r>
          </a:p>
          <a:p>
            <a:pPr>
              <a:buNone/>
            </a:pPr>
            <a:r>
              <a:rPr lang="en-US" dirty="0" smtClean="0">
                <a:latin typeface="Cambria" pitchFamily="18" charset="0"/>
              </a:rPr>
              <a:t>If A=06;</a:t>
            </a:r>
            <a:endParaRPr lang="en-US" dirty="0">
              <a:latin typeface="Cambria" pitchFamily="18" charset="0"/>
            </a:endParaRPr>
          </a:p>
        </p:txBody>
      </p:sp>
      <p:pic>
        <p:nvPicPr>
          <p:cNvPr id="4" name="Picture 3"/>
          <p:cNvPicPr>
            <a:picLocks noChangeAspect="1"/>
          </p:cNvPicPr>
          <p:nvPr/>
        </p:nvPicPr>
        <p:blipFill>
          <a:blip r:embed="rId2"/>
          <a:stretch>
            <a:fillRect/>
          </a:stretch>
        </p:blipFill>
        <p:spPr>
          <a:xfrm>
            <a:off x="380999" y="304800"/>
            <a:ext cx="8230313" cy="1231499"/>
          </a:xfrm>
          <a:prstGeom prst="rect">
            <a:avLst/>
          </a:prstGeom>
          <a:ln>
            <a:solidFill>
              <a:schemeClr val="accent6">
                <a:lumMod val="75000"/>
              </a:schemeClr>
            </a:solidFill>
          </a:ln>
        </p:spPr>
      </p:pic>
      <p:grpSp>
        <p:nvGrpSpPr>
          <p:cNvPr id="6" name="Group 5"/>
          <p:cNvGrpSpPr/>
          <p:nvPr/>
        </p:nvGrpSpPr>
        <p:grpSpPr>
          <a:xfrm>
            <a:off x="3886200" y="3124200"/>
            <a:ext cx="2286000" cy="387743"/>
            <a:chOff x="6286500" y="5170055"/>
            <a:chExt cx="1863969" cy="387743"/>
          </a:xfrm>
        </p:grpSpPr>
        <p:sp>
          <p:nvSpPr>
            <p:cNvPr id="7" name="TextBox 6"/>
            <p:cNvSpPr txBox="1"/>
            <p:nvPr/>
          </p:nvSpPr>
          <p:spPr>
            <a:xfrm>
              <a:off x="6951038" y="5188466"/>
              <a:ext cx="457200" cy="369332"/>
            </a:xfrm>
            <a:prstGeom prst="rect">
              <a:avLst/>
            </a:prstGeom>
            <a:solidFill>
              <a:schemeClr val="bg1"/>
            </a:solidFill>
            <a:ln>
              <a:solidFill>
                <a:schemeClr val="accent6">
                  <a:lumMod val="75000"/>
                </a:schemeClr>
              </a:solidFill>
            </a:ln>
          </p:spPr>
          <p:txBody>
            <a:bodyPr wrap="square" rtlCol="0">
              <a:spAutoFit/>
            </a:bodyPr>
            <a:lstStyle/>
            <a:p>
              <a:r>
                <a:rPr lang="en-US" dirty="0" smtClean="0"/>
                <a:t>03</a:t>
              </a:r>
              <a:endParaRPr lang="en-US" dirty="0"/>
            </a:p>
          </p:txBody>
        </p:sp>
        <p:sp>
          <p:nvSpPr>
            <p:cNvPr id="8" name="TextBox 7"/>
            <p:cNvSpPr txBox="1"/>
            <p:nvPr/>
          </p:nvSpPr>
          <p:spPr>
            <a:xfrm>
              <a:off x="6286500" y="5181600"/>
              <a:ext cx="838200" cy="369332"/>
            </a:xfrm>
            <a:prstGeom prst="rect">
              <a:avLst/>
            </a:prstGeom>
            <a:noFill/>
          </p:spPr>
          <p:txBody>
            <a:bodyPr wrap="square" rtlCol="0">
              <a:spAutoFit/>
            </a:bodyPr>
            <a:lstStyle/>
            <a:p>
              <a:r>
                <a:rPr lang="en-US" dirty="0" smtClean="0"/>
                <a:t>2500</a:t>
              </a:r>
              <a:endParaRPr lang="en-US" dirty="0"/>
            </a:p>
          </p:txBody>
        </p:sp>
        <p:sp>
          <p:nvSpPr>
            <p:cNvPr id="9" name="TextBox 8"/>
            <p:cNvSpPr txBox="1"/>
            <p:nvPr/>
          </p:nvSpPr>
          <p:spPr>
            <a:xfrm>
              <a:off x="7543800" y="5170055"/>
              <a:ext cx="606669" cy="369332"/>
            </a:xfrm>
            <a:prstGeom prst="rect">
              <a:avLst/>
            </a:prstGeom>
            <a:noFill/>
          </p:spPr>
          <p:txBody>
            <a:bodyPr wrap="square" rtlCol="0">
              <a:spAutoFit/>
            </a:bodyPr>
            <a:lstStyle/>
            <a:p>
              <a:r>
                <a:rPr lang="en-US" dirty="0" smtClean="0"/>
                <a:t>A=03</a:t>
              </a:r>
              <a:endParaRPr lang="en-US" dirty="0"/>
            </a:p>
          </p:txBody>
        </p:sp>
        <p:cxnSp>
          <p:nvCxnSpPr>
            <p:cNvPr id="10" name="Straight Arrow Connector 9"/>
            <p:cNvCxnSpPr/>
            <p:nvPr/>
          </p:nvCxnSpPr>
          <p:spPr>
            <a:xfrm flipV="1">
              <a:off x="6757430" y="5366266"/>
              <a:ext cx="237001" cy="68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18" name="Group 17"/>
          <p:cNvGrpSpPr/>
          <p:nvPr/>
        </p:nvGrpSpPr>
        <p:grpSpPr>
          <a:xfrm>
            <a:off x="3274639" y="5486400"/>
            <a:ext cx="1495441" cy="369332"/>
            <a:chOff x="6286500" y="5181600"/>
            <a:chExt cx="718962" cy="369332"/>
          </a:xfrm>
        </p:grpSpPr>
        <p:sp>
          <p:nvSpPr>
            <p:cNvPr id="19" name="TextBox 18"/>
            <p:cNvSpPr txBox="1"/>
            <p:nvPr/>
          </p:nvSpPr>
          <p:spPr>
            <a:xfrm>
              <a:off x="6781800" y="5181600"/>
              <a:ext cx="223662" cy="369332"/>
            </a:xfrm>
            <a:prstGeom prst="rect">
              <a:avLst/>
            </a:prstGeom>
            <a:solidFill>
              <a:schemeClr val="bg1"/>
            </a:solidFill>
            <a:ln>
              <a:solidFill>
                <a:schemeClr val="accent6">
                  <a:lumMod val="75000"/>
                </a:schemeClr>
              </a:solidFill>
            </a:ln>
          </p:spPr>
          <p:txBody>
            <a:bodyPr wrap="square" rtlCol="0">
              <a:spAutoFit/>
            </a:bodyPr>
            <a:lstStyle/>
            <a:p>
              <a:r>
                <a:rPr lang="en-US" dirty="0" smtClean="0"/>
                <a:t>06</a:t>
              </a:r>
              <a:endParaRPr lang="en-US" dirty="0"/>
            </a:p>
          </p:txBody>
        </p:sp>
        <p:sp>
          <p:nvSpPr>
            <p:cNvPr id="20" name="TextBox 19"/>
            <p:cNvSpPr txBox="1"/>
            <p:nvPr/>
          </p:nvSpPr>
          <p:spPr>
            <a:xfrm>
              <a:off x="6286500" y="5181600"/>
              <a:ext cx="464096" cy="369332"/>
            </a:xfrm>
            <a:prstGeom prst="rect">
              <a:avLst/>
            </a:prstGeom>
            <a:noFill/>
          </p:spPr>
          <p:txBody>
            <a:bodyPr wrap="square" rtlCol="0">
              <a:spAutoFit/>
            </a:bodyPr>
            <a:lstStyle/>
            <a:p>
              <a:r>
                <a:rPr lang="en-US" dirty="0" smtClean="0"/>
                <a:t>2500</a:t>
              </a:r>
              <a:endParaRPr lang="en-US" dirty="0"/>
            </a:p>
          </p:txBody>
        </p:sp>
        <p:cxnSp>
          <p:nvCxnSpPr>
            <p:cNvPr id="22" name="Straight Arrow Connector 21"/>
            <p:cNvCxnSpPr/>
            <p:nvPr/>
          </p:nvCxnSpPr>
          <p:spPr>
            <a:xfrm>
              <a:off x="6598196" y="5366266"/>
              <a:ext cx="152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09992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normAutofit fontScale="90000"/>
          </a:bodyPr>
          <a:lstStyle/>
          <a:p>
            <a:r>
              <a:rPr lang="en-US" dirty="0"/>
              <a:t>Instructions to Access External ROM/Program Memory</a:t>
            </a:r>
          </a:p>
        </p:txBody>
      </p:sp>
      <p:sp>
        <p:nvSpPr>
          <p:cNvPr id="3" name="Content Placeholder 2"/>
          <p:cNvSpPr>
            <a:spLocks noGrp="1"/>
          </p:cNvSpPr>
          <p:nvPr>
            <p:ph idx="1"/>
          </p:nvPr>
        </p:nvSpPr>
        <p:spPr>
          <a:xfrm>
            <a:off x="533400" y="1828800"/>
            <a:ext cx="8229600" cy="4648200"/>
          </a:xfrm>
        </p:spPr>
        <p:txBody>
          <a:bodyPr>
            <a:normAutofit fontScale="85000" lnSpcReduction="20000"/>
          </a:bodyPr>
          <a:lstStyle/>
          <a:p>
            <a:pPr algn="just"/>
            <a:r>
              <a:rPr lang="en-US" sz="2800" dirty="0">
                <a:latin typeface="Times New Roman" panose="02020603050405020304" pitchFamily="18" charset="0"/>
                <a:cs typeface="Times New Roman" panose="02020603050405020304" pitchFamily="18" charset="0"/>
              </a:rPr>
              <a:t>MOVC A, @A + DPTR This copy the contents of the external ROM address formed by adding A and the DPTR, to A</a:t>
            </a:r>
            <a:r>
              <a:rPr lang="en-US" sz="2800" dirty="0" smtClean="0">
                <a:latin typeface="Times New Roman" panose="02020603050405020304" pitchFamily="18" charset="0"/>
                <a:cs typeface="Times New Roman" panose="02020603050405020304" pitchFamily="18" charset="0"/>
              </a:rPr>
              <a:t>.</a:t>
            </a:r>
          </a:p>
          <a:p>
            <a:pPr marL="0" indent="0" algn="just">
              <a:buNone/>
            </a:pPr>
            <a:endParaRPr lang="en-US" sz="2800" dirty="0" smtClean="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If DPTR =2500H ; A=06  ; A+DPTR =2506</a:t>
            </a:r>
          </a:p>
          <a:p>
            <a:pPr marL="0" indent="0" algn="just">
              <a:buNone/>
            </a:pPr>
            <a:endParaRPr lang="en-US" sz="2800" dirty="0" smtClean="0">
              <a:latin typeface="Times New Roman" panose="02020603050405020304" pitchFamily="18" charset="0"/>
              <a:cs typeface="Times New Roman" panose="02020603050405020304" pitchFamily="18" charset="0"/>
            </a:endParaRPr>
          </a:p>
          <a:p>
            <a:pPr marL="0" indent="0" algn="just">
              <a:buNone/>
            </a:pP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MOVC </a:t>
            </a:r>
            <a:r>
              <a:rPr lang="en-US" sz="2800" dirty="0">
                <a:latin typeface="Times New Roman" panose="02020603050405020304" pitchFamily="18" charset="0"/>
                <a:cs typeface="Times New Roman" panose="02020603050405020304" pitchFamily="18" charset="0"/>
              </a:rPr>
              <a:t>A, @A + PC This copy the contents of the external ROM address formed by adding A and the PC, to A</a:t>
            </a:r>
            <a:r>
              <a:rPr lang="en-US" sz="2800" dirty="0" smtClean="0">
                <a:latin typeface="Times New Roman" panose="02020603050405020304" pitchFamily="18" charset="0"/>
                <a:cs typeface="Times New Roman" panose="02020603050405020304" pitchFamily="18" charset="0"/>
              </a:rPr>
              <a:t>.</a:t>
            </a:r>
          </a:p>
          <a:p>
            <a:pPr marL="0" indent="0" algn="just">
              <a:buNone/>
            </a:pPr>
            <a:endParaRPr lang="en-US" sz="2800" dirty="0" smtClean="0">
              <a:latin typeface="Times New Roman" panose="02020603050405020304" pitchFamily="18" charset="0"/>
              <a:cs typeface="Times New Roman" panose="02020603050405020304" pitchFamily="18" charset="0"/>
            </a:endParaRPr>
          </a:p>
          <a:p>
            <a:pPr marL="0" indent="0" algn="just">
              <a:buNone/>
            </a:pPr>
            <a:r>
              <a:rPr lang="en-US" sz="2800" dirty="0" smtClean="0">
                <a:latin typeface="Times New Roman" panose="02020603050405020304" pitchFamily="18" charset="0"/>
                <a:cs typeface="Times New Roman" panose="02020603050405020304" pitchFamily="18" charset="0"/>
              </a:rPr>
              <a:t>	If PC </a:t>
            </a:r>
            <a:r>
              <a:rPr lang="en-US" sz="2800" dirty="0">
                <a:latin typeface="Times New Roman" panose="02020603050405020304" pitchFamily="18" charset="0"/>
                <a:cs typeface="Times New Roman" panose="02020603050405020304" pitchFamily="18" charset="0"/>
              </a:rPr>
              <a:t>=2500H ; A=06  ; </a:t>
            </a:r>
            <a:r>
              <a:rPr lang="en-US" sz="2800" dirty="0" smtClean="0">
                <a:latin typeface="Times New Roman" panose="02020603050405020304" pitchFamily="18" charset="0"/>
                <a:cs typeface="Times New Roman" panose="02020603050405020304" pitchFamily="18" charset="0"/>
              </a:rPr>
              <a:t>A+PC </a:t>
            </a:r>
            <a:r>
              <a:rPr lang="en-US" sz="2800" dirty="0">
                <a:latin typeface="Times New Roman" panose="02020603050405020304" pitchFamily="18" charset="0"/>
                <a:cs typeface="Times New Roman" panose="02020603050405020304" pitchFamily="18" charset="0"/>
              </a:rPr>
              <a:t>=2506</a:t>
            </a:r>
            <a:endParaRPr lang="en-US" sz="2800" dirty="0" smtClean="0">
              <a:latin typeface="Times New Roman" panose="02020603050405020304" pitchFamily="18" charset="0"/>
              <a:cs typeface="Times New Roman" panose="02020603050405020304" pitchFamily="18" charset="0"/>
            </a:endParaRPr>
          </a:p>
          <a:p>
            <a:pPr algn="just"/>
            <a:endParaRPr lang="en-US" sz="2800" dirty="0" smtClean="0">
              <a:latin typeface="Times New Roman" panose="02020603050405020304" pitchFamily="18" charset="0"/>
              <a:cs typeface="Times New Roman" panose="02020603050405020304" pitchFamily="18" charset="0"/>
            </a:endParaRPr>
          </a:p>
          <a:p>
            <a:pPr marL="0" indent="0" algn="just">
              <a:buNone/>
            </a:pPr>
            <a:endParaRPr lang="en-US" sz="2800" i="1" dirty="0" smtClean="0">
              <a:solidFill>
                <a:schemeClr val="accent6">
                  <a:lumMod val="75000"/>
                </a:schemeClr>
              </a:solidFill>
              <a:latin typeface="Times New Roman" panose="02020603050405020304" pitchFamily="18" charset="0"/>
              <a:cs typeface="Times New Roman" panose="02020603050405020304" pitchFamily="18" charset="0"/>
            </a:endParaRPr>
          </a:p>
          <a:p>
            <a:pPr marL="0" indent="0" algn="just">
              <a:buNone/>
            </a:pPr>
            <a:r>
              <a:rPr lang="en-US" sz="2800" i="1" dirty="0" smtClean="0">
                <a:solidFill>
                  <a:schemeClr val="accent6">
                    <a:lumMod val="75000"/>
                  </a:schemeClr>
                </a:solidFill>
                <a:latin typeface="Times New Roman" panose="02020603050405020304" pitchFamily="18" charset="0"/>
                <a:cs typeface="Times New Roman" panose="02020603050405020304" pitchFamily="18" charset="0"/>
              </a:rPr>
              <a:t>Note: MOVC :- Move Code Memory</a:t>
            </a:r>
            <a:endParaRPr lang="en-US" sz="2800" i="1" dirty="0">
              <a:solidFill>
                <a:schemeClr val="accent6">
                  <a:lumMod val="75000"/>
                </a:schemeClr>
              </a:solidFill>
              <a:latin typeface="Times New Roman" panose="02020603050405020304" pitchFamily="18" charset="0"/>
              <a:cs typeface="Times New Roman" panose="02020603050405020304" pitchFamily="18" charset="0"/>
            </a:endParaRPr>
          </a:p>
        </p:txBody>
      </p:sp>
      <p:grpSp>
        <p:nvGrpSpPr>
          <p:cNvPr id="4" name="Group 3"/>
          <p:cNvGrpSpPr/>
          <p:nvPr/>
        </p:nvGrpSpPr>
        <p:grpSpPr>
          <a:xfrm>
            <a:off x="3638550" y="3429000"/>
            <a:ext cx="2019300" cy="380877"/>
            <a:chOff x="6286500" y="5170055"/>
            <a:chExt cx="2019300" cy="380877"/>
          </a:xfrm>
        </p:grpSpPr>
        <p:sp>
          <p:nvSpPr>
            <p:cNvPr id="5" name="TextBox 4"/>
            <p:cNvSpPr txBox="1"/>
            <p:nvPr/>
          </p:nvSpPr>
          <p:spPr>
            <a:xfrm>
              <a:off x="7051964" y="5170055"/>
              <a:ext cx="457200" cy="369332"/>
            </a:xfrm>
            <a:prstGeom prst="rect">
              <a:avLst/>
            </a:prstGeom>
            <a:solidFill>
              <a:schemeClr val="bg1"/>
            </a:solidFill>
            <a:ln>
              <a:solidFill>
                <a:schemeClr val="accent6">
                  <a:lumMod val="75000"/>
                </a:schemeClr>
              </a:solidFill>
            </a:ln>
          </p:spPr>
          <p:txBody>
            <a:bodyPr wrap="square" rtlCol="0">
              <a:spAutoFit/>
            </a:bodyPr>
            <a:lstStyle/>
            <a:p>
              <a:r>
                <a:rPr lang="en-US" dirty="0" smtClean="0"/>
                <a:t>03</a:t>
              </a:r>
              <a:endParaRPr lang="en-US" dirty="0"/>
            </a:p>
          </p:txBody>
        </p:sp>
        <p:sp>
          <p:nvSpPr>
            <p:cNvPr id="6" name="TextBox 5"/>
            <p:cNvSpPr txBox="1"/>
            <p:nvPr/>
          </p:nvSpPr>
          <p:spPr>
            <a:xfrm>
              <a:off x="6286500" y="5181600"/>
              <a:ext cx="838200" cy="369332"/>
            </a:xfrm>
            <a:prstGeom prst="rect">
              <a:avLst/>
            </a:prstGeom>
            <a:noFill/>
          </p:spPr>
          <p:txBody>
            <a:bodyPr wrap="square" rtlCol="0">
              <a:spAutoFit/>
            </a:bodyPr>
            <a:lstStyle/>
            <a:p>
              <a:r>
                <a:rPr lang="en-US" dirty="0" smtClean="0"/>
                <a:t>2506</a:t>
              </a:r>
              <a:endParaRPr lang="en-US" dirty="0"/>
            </a:p>
          </p:txBody>
        </p:sp>
        <p:sp>
          <p:nvSpPr>
            <p:cNvPr id="7" name="TextBox 6"/>
            <p:cNvSpPr txBox="1"/>
            <p:nvPr/>
          </p:nvSpPr>
          <p:spPr>
            <a:xfrm>
              <a:off x="7543800" y="5170055"/>
              <a:ext cx="762000" cy="369332"/>
            </a:xfrm>
            <a:prstGeom prst="rect">
              <a:avLst/>
            </a:prstGeom>
            <a:noFill/>
          </p:spPr>
          <p:txBody>
            <a:bodyPr wrap="square" rtlCol="0">
              <a:spAutoFit/>
            </a:bodyPr>
            <a:lstStyle/>
            <a:p>
              <a:r>
                <a:rPr lang="en-US" dirty="0" smtClean="0"/>
                <a:t>A=03</a:t>
              </a:r>
              <a:endParaRPr lang="en-US" dirty="0"/>
            </a:p>
          </p:txBody>
        </p:sp>
        <p:cxnSp>
          <p:nvCxnSpPr>
            <p:cNvPr id="8" name="Straight Arrow Connector 7"/>
            <p:cNvCxnSpPr/>
            <p:nvPr/>
          </p:nvCxnSpPr>
          <p:spPr>
            <a:xfrm>
              <a:off x="6858000" y="5354721"/>
              <a:ext cx="2667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9" name="Group 8"/>
          <p:cNvGrpSpPr/>
          <p:nvPr/>
        </p:nvGrpSpPr>
        <p:grpSpPr>
          <a:xfrm>
            <a:off x="3746933" y="5444713"/>
            <a:ext cx="2297834" cy="385495"/>
            <a:chOff x="5559714" y="5181600"/>
            <a:chExt cx="2297834" cy="385495"/>
          </a:xfrm>
        </p:grpSpPr>
        <p:sp>
          <p:nvSpPr>
            <p:cNvPr id="10" name="TextBox 9"/>
            <p:cNvSpPr txBox="1"/>
            <p:nvPr/>
          </p:nvSpPr>
          <p:spPr>
            <a:xfrm>
              <a:off x="6397914" y="5181600"/>
              <a:ext cx="457200" cy="369332"/>
            </a:xfrm>
            <a:prstGeom prst="rect">
              <a:avLst/>
            </a:prstGeom>
            <a:solidFill>
              <a:schemeClr val="bg1"/>
            </a:solidFill>
            <a:ln>
              <a:solidFill>
                <a:schemeClr val="accent6">
                  <a:lumMod val="75000"/>
                </a:schemeClr>
              </a:solidFill>
            </a:ln>
          </p:spPr>
          <p:txBody>
            <a:bodyPr wrap="square" rtlCol="0">
              <a:spAutoFit/>
            </a:bodyPr>
            <a:lstStyle/>
            <a:p>
              <a:r>
                <a:rPr lang="en-US" dirty="0" smtClean="0"/>
                <a:t>03</a:t>
              </a:r>
              <a:endParaRPr lang="en-US" dirty="0"/>
            </a:p>
          </p:txBody>
        </p:sp>
        <p:sp>
          <p:nvSpPr>
            <p:cNvPr id="11" name="TextBox 10"/>
            <p:cNvSpPr txBox="1"/>
            <p:nvPr/>
          </p:nvSpPr>
          <p:spPr>
            <a:xfrm>
              <a:off x="5559714" y="5181600"/>
              <a:ext cx="838200" cy="369332"/>
            </a:xfrm>
            <a:prstGeom prst="rect">
              <a:avLst/>
            </a:prstGeom>
            <a:noFill/>
          </p:spPr>
          <p:txBody>
            <a:bodyPr wrap="square" rtlCol="0">
              <a:spAutoFit/>
            </a:bodyPr>
            <a:lstStyle/>
            <a:p>
              <a:r>
                <a:rPr lang="en-US" dirty="0" smtClean="0"/>
                <a:t>2506</a:t>
              </a:r>
              <a:endParaRPr lang="en-US" dirty="0"/>
            </a:p>
          </p:txBody>
        </p:sp>
        <p:sp>
          <p:nvSpPr>
            <p:cNvPr id="12" name="TextBox 11"/>
            <p:cNvSpPr txBox="1"/>
            <p:nvPr/>
          </p:nvSpPr>
          <p:spPr>
            <a:xfrm>
              <a:off x="7095548" y="5197763"/>
              <a:ext cx="762000" cy="369332"/>
            </a:xfrm>
            <a:prstGeom prst="rect">
              <a:avLst/>
            </a:prstGeom>
            <a:noFill/>
          </p:spPr>
          <p:txBody>
            <a:bodyPr wrap="square" rtlCol="0">
              <a:spAutoFit/>
            </a:bodyPr>
            <a:lstStyle/>
            <a:p>
              <a:r>
                <a:rPr lang="en-US" dirty="0" smtClean="0"/>
                <a:t>A=03</a:t>
              </a:r>
              <a:endParaRPr lang="en-US" dirty="0"/>
            </a:p>
          </p:txBody>
        </p:sp>
        <p:cxnSp>
          <p:nvCxnSpPr>
            <p:cNvPr id="13" name="Straight Arrow Connector 12"/>
            <p:cNvCxnSpPr/>
            <p:nvPr/>
          </p:nvCxnSpPr>
          <p:spPr>
            <a:xfrm>
              <a:off x="6131214" y="5366266"/>
              <a:ext cx="2667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180756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828800"/>
            <a:ext cx="8686800" cy="4419600"/>
          </a:xfrm>
        </p:spPr>
        <p:txBody>
          <a:bodyPr>
            <a:normAutofit fontScale="92500" lnSpcReduction="10000"/>
          </a:bodyPr>
          <a:lstStyle/>
          <a:p>
            <a:pPr>
              <a:buNone/>
            </a:pPr>
            <a:r>
              <a:rPr lang="en-US" sz="2000" dirty="0" smtClean="0">
                <a:latin typeface="Cambria" pitchFamily="18" charset="0"/>
              </a:rPr>
              <a:t>PUSH 6   // Increment SP (SP=SP+1) then, data at RAM location 06 is moved to    	       stack memory addressed by SP</a:t>
            </a:r>
          </a:p>
          <a:p>
            <a:pPr>
              <a:buNone/>
            </a:pPr>
            <a:r>
              <a:rPr lang="en-US" sz="2000" dirty="0" smtClean="0">
                <a:latin typeface="Cambria" pitchFamily="18" charset="0"/>
              </a:rPr>
              <a:t>			If SP=07H</a:t>
            </a:r>
          </a:p>
          <a:p>
            <a:pPr>
              <a:buNone/>
            </a:pPr>
            <a:r>
              <a:rPr lang="en-US" sz="2000" dirty="0">
                <a:latin typeface="Cambria" pitchFamily="18" charset="0"/>
              </a:rPr>
              <a:t>	</a:t>
            </a:r>
            <a:r>
              <a:rPr lang="en-US" sz="2000" dirty="0" smtClean="0">
                <a:latin typeface="Cambria" pitchFamily="18" charset="0"/>
              </a:rPr>
              <a:t>		    </a:t>
            </a:r>
          </a:p>
          <a:p>
            <a:pPr>
              <a:buNone/>
            </a:pPr>
            <a:r>
              <a:rPr lang="en-US" sz="2000" dirty="0">
                <a:latin typeface="Cambria" pitchFamily="18" charset="0"/>
              </a:rPr>
              <a:t>	</a:t>
            </a:r>
            <a:r>
              <a:rPr lang="en-US" sz="2000" dirty="0" smtClean="0">
                <a:latin typeface="Cambria" pitchFamily="18" charset="0"/>
              </a:rPr>
              <a:t>		</a:t>
            </a:r>
          </a:p>
          <a:p>
            <a:pPr>
              <a:buNone/>
            </a:pPr>
            <a:r>
              <a:rPr lang="en-US" sz="2000" dirty="0">
                <a:latin typeface="Cambria" pitchFamily="18" charset="0"/>
              </a:rPr>
              <a:t>	</a:t>
            </a:r>
            <a:r>
              <a:rPr lang="en-US" sz="2000" dirty="0" smtClean="0">
                <a:latin typeface="Cambria" pitchFamily="18" charset="0"/>
              </a:rPr>
              <a:t>		SP : 08=04</a:t>
            </a:r>
          </a:p>
          <a:p>
            <a:pPr>
              <a:buNone/>
            </a:pPr>
            <a:endParaRPr lang="en-US" sz="2000" dirty="0" smtClean="0">
              <a:latin typeface="Cambria" pitchFamily="18" charset="0"/>
            </a:endParaRPr>
          </a:p>
          <a:p>
            <a:pPr>
              <a:buNone/>
            </a:pPr>
            <a:r>
              <a:rPr lang="en-US" sz="2000" dirty="0" smtClean="0">
                <a:latin typeface="Cambria" pitchFamily="18" charset="0"/>
              </a:rPr>
              <a:t>POP 7    //  Data at stack memory addressed by SP is moved to RAM location 07 the decrement SP (SP=SP-1)</a:t>
            </a:r>
          </a:p>
          <a:p>
            <a:pPr>
              <a:buNone/>
            </a:pPr>
            <a:endParaRPr lang="en-US" sz="2000" dirty="0" smtClean="0">
              <a:latin typeface="Cambria" pitchFamily="18" charset="0"/>
            </a:endParaRPr>
          </a:p>
          <a:p>
            <a:pPr>
              <a:buNone/>
            </a:pPr>
            <a:endParaRPr lang="en-US" sz="2000" dirty="0">
              <a:latin typeface="Cambria" pitchFamily="18" charset="0"/>
            </a:endParaRPr>
          </a:p>
          <a:p>
            <a:pPr>
              <a:buNone/>
            </a:pPr>
            <a:r>
              <a:rPr lang="en-US" sz="2000" dirty="0" smtClean="0">
                <a:latin typeface="Cambria" pitchFamily="18" charset="0"/>
              </a:rPr>
              <a:t>				SP=07</a:t>
            </a:r>
          </a:p>
          <a:p>
            <a:pPr>
              <a:buNone/>
            </a:pPr>
            <a:endParaRPr lang="en-US" sz="2000" dirty="0" smtClean="0">
              <a:latin typeface="Cambria" pitchFamily="18" charset="0"/>
            </a:endParaRPr>
          </a:p>
          <a:p>
            <a:pPr>
              <a:buNone/>
            </a:pPr>
            <a:r>
              <a:rPr lang="en-US" sz="2000" dirty="0" smtClean="0">
                <a:latin typeface="Cambria" pitchFamily="18" charset="0"/>
              </a:rPr>
              <a:t>XCH A, Rn  // Exchange the data at ACC and register Rn      A=04; R3=03</a:t>
            </a:r>
          </a:p>
          <a:p>
            <a:pPr>
              <a:buNone/>
            </a:pPr>
            <a:endParaRPr lang="en-US" sz="2000" dirty="0">
              <a:latin typeface="Cambria" pitchFamily="18" charset="0"/>
            </a:endParaRPr>
          </a:p>
          <a:p>
            <a:pPr>
              <a:buNone/>
            </a:pPr>
            <a:endParaRPr lang="en-US" sz="2000" dirty="0">
              <a:latin typeface="Cambria" pitchFamily="18" charset="0"/>
            </a:endParaRPr>
          </a:p>
        </p:txBody>
      </p:sp>
      <p:sp>
        <p:nvSpPr>
          <p:cNvPr id="4" name="Title 1"/>
          <p:cNvSpPr>
            <a:spLocks noGrp="1"/>
          </p:cNvSpPr>
          <p:nvPr>
            <p:ph type="title"/>
          </p:nvPr>
        </p:nvSpPr>
        <p:spPr>
          <a:xfrm>
            <a:off x="457200" y="274638"/>
            <a:ext cx="8229600" cy="1143000"/>
          </a:xfrm>
          <a:ln>
            <a:solidFill>
              <a:schemeClr val="accent6">
                <a:lumMod val="75000"/>
              </a:schemeClr>
            </a:solidFill>
          </a:ln>
        </p:spPr>
        <p:txBody>
          <a:bodyPr>
            <a:normAutofit fontScale="90000"/>
          </a:bodyPr>
          <a:lstStyle/>
          <a:p>
            <a:r>
              <a:rPr lang="en-US" dirty="0"/>
              <a:t>Instructions to </a:t>
            </a:r>
            <a:r>
              <a:rPr lang="en-US" dirty="0" smtClean="0"/>
              <a:t>Store /Retrieve data To/From Stack Memory</a:t>
            </a:r>
            <a:endParaRPr lang="en-US" dirty="0"/>
          </a:p>
        </p:txBody>
      </p:sp>
      <p:grpSp>
        <p:nvGrpSpPr>
          <p:cNvPr id="8" name="Group 7"/>
          <p:cNvGrpSpPr/>
          <p:nvPr/>
        </p:nvGrpSpPr>
        <p:grpSpPr>
          <a:xfrm>
            <a:off x="2514600" y="2743200"/>
            <a:ext cx="1096818" cy="369332"/>
            <a:chOff x="2895600" y="5943600"/>
            <a:chExt cx="1096818" cy="369332"/>
          </a:xfrm>
        </p:grpSpPr>
        <p:sp>
          <p:nvSpPr>
            <p:cNvPr id="2" name="TextBox 1"/>
            <p:cNvSpPr txBox="1"/>
            <p:nvPr/>
          </p:nvSpPr>
          <p:spPr>
            <a:xfrm>
              <a:off x="2895600" y="5943600"/>
              <a:ext cx="533400" cy="369332"/>
            </a:xfrm>
            <a:prstGeom prst="rect">
              <a:avLst/>
            </a:prstGeom>
            <a:noFill/>
          </p:spPr>
          <p:txBody>
            <a:bodyPr wrap="square" rtlCol="0">
              <a:spAutoFit/>
            </a:bodyPr>
            <a:lstStyle/>
            <a:p>
              <a:r>
                <a:rPr lang="en-US" dirty="0" smtClean="0"/>
                <a:t>06</a:t>
              </a:r>
              <a:endParaRPr lang="en-US" dirty="0"/>
            </a:p>
          </p:txBody>
        </p:sp>
        <p:sp>
          <p:nvSpPr>
            <p:cNvPr id="5" name="TextBox 4"/>
            <p:cNvSpPr txBox="1"/>
            <p:nvPr/>
          </p:nvSpPr>
          <p:spPr>
            <a:xfrm>
              <a:off x="3505200" y="5943600"/>
              <a:ext cx="487218" cy="369332"/>
            </a:xfrm>
            <a:prstGeom prst="rect">
              <a:avLst/>
            </a:prstGeom>
            <a:noFill/>
            <a:ln>
              <a:solidFill>
                <a:schemeClr val="accent6">
                  <a:lumMod val="75000"/>
                </a:schemeClr>
              </a:solidFill>
            </a:ln>
          </p:spPr>
          <p:txBody>
            <a:bodyPr wrap="square" rtlCol="0">
              <a:spAutoFit/>
            </a:bodyPr>
            <a:lstStyle/>
            <a:p>
              <a:r>
                <a:rPr lang="en-US" dirty="0" smtClean="0"/>
                <a:t>04</a:t>
              </a:r>
              <a:endParaRPr lang="en-US" dirty="0"/>
            </a:p>
          </p:txBody>
        </p:sp>
        <p:cxnSp>
          <p:nvCxnSpPr>
            <p:cNvPr id="7" name="Straight Arrow Connector 6"/>
            <p:cNvCxnSpPr/>
            <p:nvPr/>
          </p:nvCxnSpPr>
          <p:spPr>
            <a:xfrm>
              <a:off x="3238500" y="6128266"/>
              <a:ext cx="266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9" name="Group 8"/>
          <p:cNvGrpSpPr/>
          <p:nvPr/>
        </p:nvGrpSpPr>
        <p:grpSpPr>
          <a:xfrm>
            <a:off x="2990850" y="4724400"/>
            <a:ext cx="1096818" cy="369332"/>
            <a:chOff x="2895600" y="5943600"/>
            <a:chExt cx="1096818" cy="369332"/>
          </a:xfrm>
        </p:grpSpPr>
        <p:sp>
          <p:nvSpPr>
            <p:cNvPr id="10" name="TextBox 9"/>
            <p:cNvSpPr txBox="1"/>
            <p:nvPr/>
          </p:nvSpPr>
          <p:spPr>
            <a:xfrm>
              <a:off x="2895600" y="5943600"/>
              <a:ext cx="533400" cy="369332"/>
            </a:xfrm>
            <a:prstGeom prst="rect">
              <a:avLst/>
            </a:prstGeom>
            <a:noFill/>
          </p:spPr>
          <p:txBody>
            <a:bodyPr wrap="square" rtlCol="0">
              <a:spAutoFit/>
            </a:bodyPr>
            <a:lstStyle/>
            <a:p>
              <a:r>
                <a:rPr lang="en-US" dirty="0" smtClean="0"/>
                <a:t>07</a:t>
              </a:r>
              <a:endParaRPr lang="en-US" dirty="0"/>
            </a:p>
          </p:txBody>
        </p:sp>
        <p:sp>
          <p:nvSpPr>
            <p:cNvPr id="11" name="TextBox 10"/>
            <p:cNvSpPr txBox="1"/>
            <p:nvPr/>
          </p:nvSpPr>
          <p:spPr>
            <a:xfrm>
              <a:off x="3505200" y="5943600"/>
              <a:ext cx="487218" cy="369332"/>
            </a:xfrm>
            <a:prstGeom prst="rect">
              <a:avLst/>
            </a:prstGeom>
            <a:noFill/>
            <a:ln>
              <a:solidFill>
                <a:schemeClr val="accent6">
                  <a:lumMod val="75000"/>
                </a:schemeClr>
              </a:solidFill>
            </a:ln>
          </p:spPr>
          <p:txBody>
            <a:bodyPr wrap="square" rtlCol="0">
              <a:spAutoFit/>
            </a:bodyPr>
            <a:lstStyle/>
            <a:p>
              <a:r>
                <a:rPr lang="en-US" dirty="0" smtClean="0"/>
                <a:t>04</a:t>
              </a:r>
              <a:endParaRPr lang="en-US" dirty="0"/>
            </a:p>
          </p:txBody>
        </p:sp>
        <p:cxnSp>
          <p:nvCxnSpPr>
            <p:cNvPr id="12" name="Straight Arrow Connector 11"/>
            <p:cNvCxnSpPr/>
            <p:nvPr/>
          </p:nvCxnSpPr>
          <p:spPr>
            <a:xfrm>
              <a:off x="3238500" y="6128266"/>
              <a:ext cx="266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23" name="Group 22"/>
          <p:cNvGrpSpPr/>
          <p:nvPr/>
        </p:nvGrpSpPr>
        <p:grpSpPr>
          <a:xfrm>
            <a:off x="6552760" y="5562600"/>
            <a:ext cx="997527" cy="856673"/>
            <a:chOff x="6552760" y="5562600"/>
            <a:chExt cx="997527" cy="856673"/>
          </a:xfrm>
        </p:grpSpPr>
        <p:sp>
          <p:nvSpPr>
            <p:cNvPr id="17" name="Curved Down Arrow 16"/>
            <p:cNvSpPr/>
            <p:nvPr/>
          </p:nvSpPr>
          <p:spPr>
            <a:xfrm>
              <a:off x="6552760" y="5562600"/>
              <a:ext cx="990600" cy="3809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urved Down Arrow 21"/>
            <p:cNvSpPr/>
            <p:nvPr/>
          </p:nvSpPr>
          <p:spPr>
            <a:xfrm rot="10800000">
              <a:off x="6559687" y="6114473"/>
              <a:ext cx="990600" cy="3048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526985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PSW</a:t>
            </a:r>
            <a:endParaRPr lang="en-US"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762000" y="1905000"/>
          <a:ext cx="7924800" cy="182880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tblGrid>
              <a:tr h="340360">
                <a:tc>
                  <a:txBody>
                    <a:bodyPr/>
                    <a:lstStyle/>
                    <a:p>
                      <a:pPr algn="ctr"/>
                      <a:r>
                        <a:rPr lang="en-US" dirty="0" smtClean="0">
                          <a:latin typeface="Times New Roman" pitchFamily="18" charset="0"/>
                          <a:cs typeface="Times New Roman" pitchFamily="18" charset="0"/>
                        </a:rPr>
                        <a:t>RS1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RS0</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Register Bank Status</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40360">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Select register Bank 0 (</a:t>
                      </a:r>
                      <a:r>
                        <a:rPr lang="en-US" sz="1800" b="0" i="0" kern="1200" dirty="0" smtClean="0">
                          <a:solidFill>
                            <a:schemeClr val="dk1"/>
                          </a:solidFill>
                          <a:latin typeface="Times New Roman" pitchFamily="18" charset="0"/>
                          <a:ea typeface="+mn-ea"/>
                          <a:cs typeface="Times New Roman" pitchFamily="18" charset="0"/>
                        </a:rPr>
                        <a:t>00H-07H)</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340360">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Select register Bank 1(</a:t>
                      </a:r>
                      <a:r>
                        <a:rPr lang="en-US" sz="1800" b="0" i="0" kern="1200" dirty="0" smtClean="0">
                          <a:solidFill>
                            <a:schemeClr val="dk1"/>
                          </a:solidFill>
                          <a:latin typeface="Times New Roman" pitchFamily="18" charset="0"/>
                          <a:ea typeface="+mn-ea"/>
                          <a:cs typeface="Times New Roman" pitchFamily="18" charset="0"/>
                        </a:rPr>
                        <a:t>08H-0FH)</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r h="340360">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Select register Bank 2 (</a:t>
                      </a:r>
                      <a:r>
                        <a:rPr lang="en-US" sz="1800" b="0" i="0" kern="1200" dirty="0" smtClean="0">
                          <a:solidFill>
                            <a:schemeClr val="dk1"/>
                          </a:solidFill>
                          <a:latin typeface="Times New Roman" pitchFamily="18" charset="0"/>
                          <a:ea typeface="+mn-ea"/>
                          <a:cs typeface="Times New Roman" pitchFamily="18" charset="0"/>
                        </a:rPr>
                        <a:t>10H-17H</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3"/>
                  </a:ext>
                </a:extLst>
              </a:tr>
              <a:tr h="340360">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Select register Bank 3 (</a:t>
                      </a:r>
                      <a:r>
                        <a:rPr lang="en-US" sz="1800" b="0" i="0" kern="1200" dirty="0" smtClean="0">
                          <a:solidFill>
                            <a:schemeClr val="dk1"/>
                          </a:solidFill>
                          <a:latin typeface="Times New Roman" pitchFamily="18" charset="0"/>
                          <a:ea typeface="+mn-ea"/>
                          <a:cs typeface="Times New Roman" pitchFamily="18" charset="0"/>
                        </a:rPr>
                        <a:t>18H-1FH</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4"/>
                  </a:ext>
                </a:extLst>
              </a:tr>
            </a:tbl>
          </a:graphicData>
        </a:graphic>
      </p:graphicFrame>
      <p:sp>
        <p:nvSpPr>
          <p:cNvPr id="5" name="Rectangle 4"/>
          <p:cNvSpPr/>
          <p:nvPr/>
        </p:nvSpPr>
        <p:spPr>
          <a:xfrm>
            <a:off x="685800" y="4191000"/>
            <a:ext cx="8153400" cy="1384995"/>
          </a:xfrm>
          <a:prstGeom prst="rect">
            <a:avLst/>
          </a:prstGeom>
        </p:spPr>
        <p:txBody>
          <a:bodyPr wrap="square">
            <a:spAutoFit/>
          </a:bodyPr>
          <a:lstStyle/>
          <a:p>
            <a:pPr algn="just"/>
            <a:r>
              <a:rPr lang="en-US" sz="2800" dirty="0" smtClean="0">
                <a:latin typeface="Times New Roman" pitchFamily="18" charset="0"/>
                <a:cs typeface="Times New Roman" pitchFamily="18" charset="0"/>
              </a:rPr>
              <a:t>These bits are used to select the current register bank from among the 4 register banks of 8051. Their default value is 00 </a:t>
            </a:r>
            <a:r>
              <a:rPr lang="en-US" sz="2800" dirty="0" err="1" smtClean="0">
                <a:latin typeface="Times New Roman" pitchFamily="18" charset="0"/>
                <a:cs typeface="Times New Roman" pitchFamily="18" charset="0"/>
              </a:rPr>
              <a:t>ie</a:t>
            </a:r>
            <a:r>
              <a:rPr lang="en-US" sz="2800" dirty="0" smtClean="0">
                <a:latin typeface="Times New Roman" pitchFamily="18" charset="0"/>
                <a:cs typeface="Times New Roman" pitchFamily="18" charset="0"/>
              </a:rPr>
              <a:t> Bank0 is the default register bank</a:t>
            </a:r>
            <a:r>
              <a:rPr lang="en-US" dirty="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a:ln>
            <a:solidFill>
              <a:schemeClr val="accent6">
                <a:lumMod val="75000"/>
              </a:schemeClr>
            </a:solidFill>
          </a:ln>
        </p:spPr>
        <p:txBody>
          <a:bodyPr>
            <a:normAutofit/>
          </a:bodyPr>
          <a:lstStyle/>
          <a:p>
            <a:r>
              <a:rPr lang="en-US" sz="4000" b="1" dirty="0" smtClean="0">
                <a:latin typeface="Times New Roman" panose="02020603050405020304" pitchFamily="18" charset="0"/>
                <a:cs typeface="Times New Roman" panose="02020603050405020304" pitchFamily="18" charset="0"/>
              </a:rPr>
              <a:t>2.Arithmetic instructions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524000"/>
            <a:ext cx="8839200" cy="4953000"/>
          </a:xfrm>
        </p:spPr>
        <p:txBody>
          <a:bodyPr>
            <a:normAutofit fontScale="92500"/>
          </a:bodyPr>
          <a:lstStyle/>
          <a:p>
            <a:pPr>
              <a:buNone/>
            </a:pPr>
            <a:r>
              <a:rPr lang="en-US" sz="2400" u="sng" dirty="0" smtClean="0">
                <a:latin typeface="Cambria" pitchFamily="18" charset="0"/>
              </a:rPr>
              <a:t>Addition</a:t>
            </a:r>
            <a:r>
              <a:rPr lang="en-US" sz="2400" dirty="0" smtClean="0">
                <a:latin typeface="Cambria" pitchFamily="18" charset="0"/>
              </a:rPr>
              <a:t>:</a:t>
            </a:r>
          </a:p>
          <a:p>
            <a:pPr>
              <a:lnSpc>
                <a:spcPct val="200000"/>
              </a:lnSpc>
              <a:buNone/>
            </a:pPr>
            <a:r>
              <a:rPr lang="en-US" sz="2400" dirty="0" smtClean="0">
                <a:latin typeface="Cambria" pitchFamily="18" charset="0"/>
              </a:rPr>
              <a:t>ADD A,#45H   			// A = A + 45</a:t>
            </a:r>
          </a:p>
          <a:p>
            <a:pPr>
              <a:lnSpc>
                <a:spcPct val="200000"/>
              </a:lnSpc>
              <a:buNone/>
            </a:pPr>
            <a:r>
              <a:rPr lang="en-US" sz="2400" dirty="0" smtClean="0">
                <a:latin typeface="Cambria" pitchFamily="18" charset="0"/>
              </a:rPr>
              <a:t>ADDC A,#0B4H  		// A = A + 0B4 + Carry Flag content</a:t>
            </a:r>
          </a:p>
          <a:p>
            <a:pPr>
              <a:lnSpc>
                <a:spcPct val="200000"/>
              </a:lnSpc>
              <a:buNone/>
            </a:pPr>
            <a:r>
              <a:rPr lang="en-US" sz="2400" dirty="0" smtClean="0">
                <a:latin typeface="Cambria" pitchFamily="18" charset="0"/>
              </a:rPr>
              <a:t>ADD </a:t>
            </a:r>
            <a:r>
              <a:rPr lang="en-US" sz="2400" dirty="0" err="1" smtClean="0">
                <a:latin typeface="Cambria" pitchFamily="18" charset="0"/>
              </a:rPr>
              <a:t>A,Rn</a:t>
            </a:r>
            <a:r>
              <a:rPr lang="en-US" sz="2400" dirty="0" smtClean="0">
                <a:latin typeface="Cambria" pitchFamily="18" charset="0"/>
              </a:rPr>
              <a:t>			// A = A + Data at </a:t>
            </a:r>
            <a:r>
              <a:rPr lang="en-US" sz="2400" dirty="0" err="1" smtClean="0">
                <a:latin typeface="Cambria" pitchFamily="18" charset="0"/>
              </a:rPr>
              <a:t>Rn</a:t>
            </a:r>
            <a:endParaRPr lang="en-US" sz="2400" dirty="0" smtClean="0">
              <a:latin typeface="Cambria" pitchFamily="18" charset="0"/>
            </a:endParaRPr>
          </a:p>
          <a:p>
            <a:pPr>
              <a:lnSpc>
                <a:spcPct val="200000"/>
              </a:lnSpc>
              <a:buNone/>
            </a:pPr>
            <a:r>
              <a:rPr lang="en-US" sz="2400" dirty="0" smtClean="0">
                <a:latin typeface="Cambria" pitchFamily="18" charset="0"/>
              </a:rPr>
              <a:t>ADDC </a:t>
            </a:r>
            <a:r>
              <a:rPr lang="en-US" sz="2400" dirty="0" err="1" smtClean="0">
                <a:latin typeface="Cambria" pitchFamily="18" charset="0"/>
              </a:rPr>
              <a:t>A,Rn</a:t>
            </a:r>
            <a:r>
              <a:rPr lang="en-US" sz="2400" dirty="0" smtClean="0">
                <a:latin typeface="Cambria" pitchFamily="18" charset="0"/>
              </a:rPr>
              <a:t>			// A = A + Data at </a:t>
            </a:r>
            <a:r>
              <a:rPr lang="en-US" sz="2400" dirty="0" err="1" smtClean="0">
                <a:latin typeface="Cambria" pitchFamily="18" charset="0"/>
              </a:rPr>
              <a:t>Rn</a:t>
            </a:r>
            <a:r>
              <a:rPr lang="en-US" sz="2400" dirty="0" smtClean="0">
                <a:latin typeface="Cambria" pitchFamily="18" charset="0"/>
              </a:rPr>
              <a:t> + Carry Flag content</a:t>
            </a:r>
          </a:p>
          <a:p>
            <a:pPr>
              <a:lnSpc>
                <a:spcPct val="200000"/>
              </a:lnSpc>
              <a:buNone/>
            </a:pPr>
            <a:r>
              <a:rPr lang="en-US" sz="2400" dirty="0" smtClean="0">
                <a:latin typeface="Cambria" pitchFamily="18" charset="0"/>
              </a:rPr>
              <a:t>ADD A,51H			//A = A + Data at RAM location 51	</a:t>
            </a:r>
          </a:p>
          <a:p>
            <a:pPr>
              <a:lnSpc>
                <a:spcPct val="200000"/>
              </a:lnSpc>
              <a:buNone/>
            </a:pPr>
            <a:r>
              <a:rPr lang="en-US" sz="2400" dirty="0" smtClean="0">
                <a:latin typeface="Cambria" pitchFamily="18" charset="0"/>
              </a:rPr>
              <a:t>ADDC A,51H		// A = A + Data at RAM location 51 + CY Flag</a:t>
            </a:r>
            <a:endParaRPr lang="en-US" sz="2400" dirty="0">
              <a:latin typeface="Cambria" pitchFamily="18" charset="0"/>
            </a:endParaRPr>
          </a:p>
        </p:txBody>
      </p:sp>
    </p:spTree>
    <p:extLst>
      <p:ext uri="{BB962C8B-B14F-4D97-AF65-F5344CB8AC3E}">
        <p14:creationId xmlns:p14="http://schemas.microsoft.com/office/powerpoint/2010/main" val="14351153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686800" cy="5562600"/>
          </a:xfrm>
        </p:spPr>
        <p:txBody>
          <a:bodyPr>
            <a:normAutofit/>
          </a:bodyPr>
          <a:lstStyle/>
          <a:p>
            <a:pPr>
              <a:buNone/>
            </a:pPr>
            <a:r>
              <a:rPr lang="en-US" sz="2400" u="sng" dirty="0" smtClean="0">
                <a:latin typeface="Cambria" pitchFamily="18" charset="0"/>
              </a:rPr>
              <a:t>Subtraction</a:t>
            </a:r>
            <a:r>
              <a:rPr lang="en-US" sz="2400" dirty="0" smtClean="0">
                <a:latin typeface="Cambria" pitchFamily="18" charset="0"/>
              </a:rPr>
              <a:t>:</a:t>
            </a:r>
          </a:p>
          <a:p>
            <a:pPr>
              <a:buNone/>
            </a:pPr>
            <a:endParaRPr lang="en-US" sz="2400" dirty="0" smtClean="0">
              <a:latin typeface="Cambria" pitchFamily="18" charset="0"/>
            </a:endParaRPr>
          </a:p>
          <a:p>
            <a:pPr>
              <a:buNone/>
            </a:pPr>
            <a:r>
              <a:rPr lang="en-US" sz="2400" dirty="0" smtClean="0">
                <a:latin typeface="Cambria" pitchFamily="18" charset="0"/>
              </a:rPr>
              <a:t>SUBB A,#45H		// A =  A - 45 - CY Flag</a:t>
            </a:r>
          </a:p>
          <a:p>
            <a:pPr>
              <a:buNone/>
            </a:pPr>
            <a:endParaRPr lang="en-US" sz="2400" dirty="0" smtClean="0">
              <a:latin typeface="Cambria" pitchFamily="18" charset="0"/>
            </a:endParaRPr>
          </a:p>
          <a:p>
            <a:pPr>
              <a:buNone/>
            </a:pPr>
            <a:r>
              <a:rPr lang="en-US" sz="2400" dirty="0" smtClean="0">
                <a:latin typeface="Cambria" pitchFamily="18" charset="0"/>
              </a:rPr>
              <a:t>SUBB </a:t>
            </a:r>
            <a:r>
              <a:rPr lang="en-US" sz="2400" dirty="0" err="1" smtClean="0">
                <a:latin typeface="Cambria" pitchFamily="18" charset="0"/>
              </a:rPr>
              <a:t>A,Rn</a:t>
            </a:r>
            <a:r>
              <a:rPr lang="en-US" sz="2400" dirty="0" smtClean="0">
                <a:latin typeface="Cambria" pitchFamily="18" charset="0"/>
              </a:rPr>
              <a:t>		// A = A - Data at </a:t>
            </a:r>
            <a:r>
              <a:rPr lang="en-US" sz="2400" dirty="0" err="1" smtClean="0">
                <a:latin typeface="Cambria" pitchFamily="18" charset="0"/>
              </a:rPr>
              <a:t>Rn</a:t>
            </a:r>
            <a:r>
              <a:rPr lang="en-US" sz="2400" dirty="0" smtClean="0">
                <a:latin typeface="Cambria" pitchFamily="18" charset="0"/>
              </a:rPr>
              <a:t>  - CY Flag</a:t>
            </a:r>
          </a:p>
          <a:p>
            <a:pPr>
              <a:buNone/>
            </a:pPr>
            <a:endParaRPr lang="en-US" sz="2400" dirty="0" smtClean="0">
              <a:latin typeface="Cambria" pitchFamily="18" charset="0"/>
            </a:endParaRPr>
          </a:p>
          <a:p>
            <a:pPr>
              <a:buNone/>
            </a:pPr>
            <a:r>
              <a:rPr lang="en-US" sz="2400" dirty="0" smtClean="0">
                <a:latin typeface="Cambria" pitchFamily="18" charset="0"/>
              </a:rPr>
              <a:t>SUBB A,51H		// A = A - Data at  RAM location 51 - CY Flag</a:t>
            </a:r>
            <a:endParaRPr lang="en-US" sz="2400" dirty="0">
              <a:latin typeface="Cambria" pitchFamily="18" charset="0"/>
            </a:endParaRPr>
          </a:p>
        </p:txBody>
      </p:sp>
    </p:spTree>
    <p:extLst>
      <p:ext uri="{BB962C8B-B14F-4D97-AF65-F5344CB8AC3E}">
        <p14:creationId xmlns:p14="http://schemas.microsoft.com/office/powerpoint/2010/main" val="2693227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229600" cy="6858000"/>
          </a:xfrm>
        </p:spPr>
        <p:txBody>
          <a:bodyPr>
            <a:normAutofit/>
          </a:bodyPr>
          <a:lstStyle/>
          <a:p>
            <a:pPr>
              <a:buNone/>
            </a:pPr>
            <a:r>
              <a:rPr lang="en-US" sz="2400" u="sng" dirty="0" smtClean="0">
                <a:latin typeface="Cambria" pitchFamily="18" charset="0"/>
              </a:rPr>
              <a:t>Multiplication</a:t>
            </a:r>
            <a:r>
              <a:rPr lang="en-US" sz="2400" dirty="0" smtClean="0">
                <a:latin typeface="Cambria" pitchFamily="18" charset="0"/>
              </a:rPr>
              <a:t>:</a:t>
            </a:r>
          </a:p>
          <a:p>
            <a:pPr algn="ctr">
              <a:buNone/>
            </a:pPr>
            <a:r>
              <a:rPr lang="en-US" sz="2400" dirty="0" smtClean="0">
                <a:latin typeface="Cambria" pitchFamily="18" charset="0"/>
              </a:rPr>
              <a:t>MUL  AB= A*B</a:t>
            </a:r>
          </a:p>
          <a:p>
            <a:pPr>
              <a:buFont typeface="Wingdings" pitchFamily="2" charset="2"/>
              <a:buChar char="v"/>
            </a:pPr>
            <a:r>
              <a:rPr lang="en-US" sz="2400" dirty="0" smtClean="0">
                <a:latin typeface="Cambria" pitchFamily="18" charset="0"/>
              </a:rPr>
              <a:t> Multiplies two 8 bit numbers stored in  Accumulator and register  B</a:t>
            </a:r>
          </a:p>
          <a:p>
            <a:pPr>
              <a:buFont typeface="Wingdings" pitchFamily="2" charset="2"/>
              <a:buChar char="v"/>
            </a:pPr>
            <a:r>
              <a:rPr lang="en-US" sz="2400" dirty="0" smtClean="0">
                <a:latin typeface="Cambria" pitchFamily="18" charset="0"/>
              </a:rPr>
              <a:t> Lower byte of the result will be stored in accumulator and higher byte of the result will be stored in register B</a:t>
            </a:r>
          </a:p>
          <a:p>
            <a:pPr>
              <a:buNone/>
            </a:pPr>
            <a:endParaRPr lang="en-US" sz="2400" dirty="0" smtClean="0">
              <a:latin typeface="Cambria" pitchFamily="18" charset="0"/>
            </a:endParaRPr>
          </a:p>
          <a:p>
            <a:pPr>
              <a:buNone/>
            </a:pPr>
            <a:r>
              <a:rPr lang="en-US" sz="2400" u="sng" dirty="0" smtClean="0">
                <a:latin typeface="Cambria" pitchFamily="18" charset="0"/>
              </a:rPr>
              <a:t>Division</a:t>
            </a:r>
            <a:r>
              <a:rPr lang="en-US" sz="2400" dirty="0" smtClean="0">
                <a:latin typeface="Cambria" pitchFamily="18" charset="0"/>
              </a:rPr>
              <a:t>:</a:t>
            </a:r>
          </a:p>
          <a:p>
            <a:pPr algn="ctr">
              <a:buNone/>
            </a:pPr>
            <a:r>
              <a:rPr lang="en-US" sz="2400" dirty="0" smtClean="0">
                <a:latin typeface="Cambria" pitchFamily="18" charset="0"/>
              </a:rPr>
              <a:t>DIV  AB=A/B</a:t>
            </a:r>
          </a:p>
          <a:p>
            <a:pPr>
              <a:buFont typeface="Wingdings" pitchFamily="2" charset="2"/>
              <a:buChar char="v"/>
            </a:pPr>
            <a:r>
              <a:rPr lang="en-US" sz="2400" dirty="0" smtClean="0">
                <a:latin typeface="Cambria" pitchFamily="18" charset="0"/>
              </a:rPr>
              <a:t> Divides two 8 bit numbers stored in  Accumulator and register B</a:t>
            </a:r>
          </a:p>
          <a:p>
            <a:pPr>
              <a:buFont typeface="Wingdings" pitchFamily="2" charset="2"/>
              <a:buChar char="v"/>
            </a:pPr>
            <a:r>
              <a:rPr lang="en-US" sz="2400" dirty="0" smtClean="0">
                <a:latin typeface="Cambria" pitchFamily="18" charset="0"/>
              </a:rPr>
              <a:t>result will be stored in accumulator and remainder will be stored in register B</a:t>
            </a:r>
          </a:p>
          <a:p>
            <a:pPr>
              <a:buFont typeface="Wingdings" pitchFamily="2" charset="2"/>
              <a:buChar char="v"/>
            </a:pPr>
            <a:endParaRPr lang="en-US" sz="2400" dirty="0" smtClean="0">
              <a:latin typeface="Cambria" pitchFamily="18" charset="0"/>
            </a:endParaRPr>
          </a:p>
        </p:txBody>
      </p:sp>
    </p:spTree>
    <p:extLst>
      <p:ext uri="{BB962C8B-B14F-4D97-AF65-F5344CB8AC3E}">
        <p14:creationId xmlns:p14="http://schemas.microsoft.com/office/powerpoint/2010/main" val="115464307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229600" cy="6019800"/>
          </a:xfrm>
        </p:spPr>
        <p:txBody>
          <a:bodyPr>
            <a:normAutofit fontScale="92500" lnSpcReduction="10000"/>
          </a:bodyPr>
          <a:lstStyle/>
          <a:p>
            <a:pPr>
              <a:buNone/>
            </a:pPr>
            <a:r>
              <a:rPr lang="en-US" sz="2400" u="sng" dirty="0" smtClean="0">
                <a:latin typeface="Cambria" pitchFamily="18" charset="0"/>
              </a:rPr>
              <a:t>Increments</a:t>
            </a:r>
            <a:r>
              <a:rPr lang="en-US" sz="2400" dirty="0" smtClean="0">
                <a:latin typeface="Cambria" pitchFamily="18" charset="0"/>
              </a:rPr>
              <a:t>: </a:t>
            </a:r>
          </a:p>
          <a:p>
            <a:pPr>
              <a:buNone/>
            </a:pPr>
            <a:r>
              <a:rPr lang="en-US" sz="2400" dirty="0" smtClean="0">
                <a:latin typeface="Cambria" pitchFamily="18" charset="0"/>
              </a:rPr>
              <a:t>INC A 	               // A=A+1</a:t>
            </a:r>
          </a:p>
          <a:p>
            <a:pPr>
              <a:buNone/>
            </a:pPr>
            <a:r>
              <a:rPr lang="en-US" sz="2400" dirty="0" smtClean="0">
                <a:latin typeface="Cambria" pitchFamily="18" charset="0"/>
              </a:rPr>
              <a:t>INC </a:t>
            </a:r>
            <a:r>
              <a:rPr lang="en-US" sz="2400" dirty="0" err="1" smtClean="0">
                <a:latin typeface="Cambria" pitchFamily="18" charset="0"/>
              </a:rPr>
              <a:t>Rn</a:t>
            </a:r>
            <a:r>
              <a:rPr lang="en-US" sz="2400" dirty="0" smtClean="0">
                <a:latin typeface="Cambria" pitchFamily="18" charset="0"/>
              </a:rPr>
              <a:t> 	// </a:t>
            </a:r>
            <a:r>
              <a:rPr lang="en-US" sz="2400" dirty="0" err="1" smtClean="0">
                <a:latin typeface="Cambria" pitchFamily="18" charset="0"/>
              </a:rPr>
              <a:t>Rn</a:t>
            </a:r>
            <a:r>
              <a:rPr lang="en-US" sz="2400" dirty="0" smtClean="0">
                <a:latin typeface="Cambria" pitchFamily="18" charset="0"/>
              </a:rPr>
              <a:t>=Rn+1</a:t>
            </a:r>
          </a:p>
          <a:p>
            <a:pPr>
              <a:buNone/>
            </a:pPr>
            <a:endParaRPr lang="en-US" sz="2400" dirty="0" smtClean="0">
              <a:latin typeface="Cambria" pitchFamily="18" charset="0"/>
            </a:endParaRPr>
          </a:p>
          <a:p>
            <a:pPr>
              <a:buFont typeface="Wingdings" pitchFamily="2" charset="2"/>
              <a:buChar char="v"/>
            </a:pPr>
            <a:r>
              <a:rPr lang="en-US" sz="2400" dirty="0" smtClean="0">
                <a:latin typeface="Cambria" pitchFamily="18" charset="0"/>
              </a:rPr>
              <a:t> Increments the value of source by 1</a:t>
            </a:r>
          </a:p>
          <a:p>
            <a:pPr>
              <a:buFont typeface="Wingdings" pitchFamily="2" charset="2"/>
              <a:buChar char="v"/>
            </a:pPr>
            <a:r>
              <a:rPr lang="en-US" sz="2400" dirty="0" smtClean="0">
                <a:latin typeface="Cambria" pitchFamily="18" charset="0"/>
              </a:rPr>
              <a:t>If initial value if </a:t>
            </a:r>
            <a:r>
              <a:rPr lang="en-US" sz="2400" dirty="0" err="1" smtClean="0">
                <a:latin typeface="Cambria" pitchFamily="18" charset="0"/>
              </a:rPr>
              <a:t>FFh</a:t>
            </a:r>
            <a:r>
              <a:rPr lang="en-US" sz="2400" dirty="0" smtClean="0">
                <a:latin typeface="Cambria" pitchFamily="18" charset="0"/>
              </a:rPr>
              <a:t> on incrementing the value will  	          reset to Zero</a:t>
            </a:r>
          </a:p>
          <a:p>
            <a:pPr>
              <a:buNone/>
            </a:pPr>
            <a:endParaRPr lang="en-US" sz="2400" dirty="0" smtClean="0">
              <a:latin typeface="Cambria" pitchFamily="18" charset="0"/>
            </a:endParaRPr>
          </a:p>
          <a:p>
            <a:pPr>
              <a:buNone/>
            </a:pPr>
            <a:endParaRPr lang="en-US" sz="2400" dirty="0" smtClean="0">
              <a:latin typeface="Cambria" pitchFamily="18" charset="0"/>
            </a:endParaRPr>
          </a:p>
          <a:p>
            <a:pPr>
              <a:buNone/>
            </a:pPr>
            <a:r>
              <a:rPr lang="en-US" sz="2400" u="sng" dirty="0" smtClean="0">
                <a:latin typeface="Cambria" pitchFamily="18" charset="0"/>
              </a:rPr>
              <a:t>Decrements</a:t>
            </a:r>
            <a:r>
              <a:rPr lang="en-US" sz="2400" dirty="0" smtClean="0">
                <a:latin typeface="Cambria" pitchFamily="18" charset="0"/>
              </a:rPr>
              <a:t>: </a:t>
            </a:r>
          </a:p>
          <a:p>
            <a:pPr>
              <a:buNone/>
            </a:pPr>
            <a:r>
              <a:rPr lang="en-US" sz="2400" dirty="0" smtClean="0">
                <a:latin typeface="Cambria" pitchFamily="18" charset="0"/>
              </a:rPr>
              <a:t>DEC A 	               // A = A - 1</a:t>
            </a:r>
          </a:p>
          <a:p>
            <a:pPr>
              <a:buNone/>
            </a:pPr>
            <a:r>
              <a:rPr lang="en-US" sz="2400" dirty="0" smtClean="0">
                <a:latin typeface="Cambria" pitchFamily="18" charset="0"/>
              </a:rPr>
              <a:t>DEC </a:t>
            </a:r>
            <a:r>
              <a:rPr lang="en-US" sz="2400" dirty="0" err="1" smtClean="0">
                <a:latin typeface="Cambria" pitchFamily="18" charset="0"/>
              </a:rPr>
              <a:t>Rn</a:t>
            </a:r>
            <a:r>
              <a:rPr lang="en-US" sz="2400" dirty="0" smtClean="0">
                <a:latin typeface="Cambria" pitchFamily="18" charset="0"/>
              </a:rPr>
              <a:t> 	// </a:t>
            </a:r>
            <a:r>
              <a:rPr lang="en-US" sz="2400" dirty="0" err="1" smtClean="0">
                <a:latin typeface="Cambria" pitchFamily="18" charset="0"/>
              </a:rPr>
              <a:t>Rn</a:t>
            </a:r>
            <a:r>
              <a:rPr lang="en-US" sz="2400" dirty="0" smtClean="0">
                <a:latin typeface="Cambria" pitchFamily="18" charset="0"/>
              </a:rPr>
              <a:t> = </a:t>
            </a:r>
            <a:r>
              <a:rPr lang="en-US" sz="2400" dirty="0" err="1" smtClean="0">
                <a:latin typeface="Cambria" pitchFamily="18" charset="0"/>
              </a:rPr>
              <a:t>Rn</a:t>
            </a:r>
            <a:r>
              <a:rPr lang="en-US" sz="2400" dirty="0" smtClean="0">
                <a:latin typeface="Cambria" pitchFamily="18" charset="0"/>
              </a:rPr>
              <a:t> – 1</a:t>
            </a:r>
          </a:p>
          <a:p>
            <a:pPr>
              <a:buNone/>
            </a:pPr>
            <a:endParaRPr lang="en-US" sz="2400" dirty="0" smtClean="0">
              <a:latin typeface="Cambria" pitchFamily="18" charset="0"/>
            </a:endParaRPr>
          </a:p>
          <a:p>
            <a:pPr>
              <a:buFont typeface="Wingdings" pitchFamily="2" charset="2"/>
              <a:buChar char="v"/>
            </a:pPr>
            <a:r>
              <a:rPr lang="en-US" sz="2400" dirty="0" smtClean="0">
                <a:latin typeface="Cambria" pitchFamily="18" charset="0"/>
              </a:rPr>
              <a:t> Decrements the value of source by 1</a:t>
            </a:r>
          </a:p>
          <a:p>
            <a:pPr>
              <a:buFont typeface="Wingdings" pitchFamily="2" charset="2"/>
              <a:buChar char="v"/>
            </a:pPr>
            <a:r>
              <a:rPr lang="en-US" sz="2400" dirty="0" smtClean="0">
                <a:latin typeface="Cambria" pitchFamily="18" charset="0"/>
              </a:rPr>
              <a:t>If initial value if zero on decrementing the value will  	          reset to </a:t>
            </a:r>
            <a:r>
              <a:rPr lang="en-US" sz="2400" dirty="0" err="1" smtClean="0">
                <a:latin typeface="Cambria" pitchFamily="18" charset="0"/>
              </a:rPr>
              <a:t>FFh</a:t>
            </a:r>
            <a:endParaRPr lang="en-US" sz="2400" dirty="0" smtClean="0">
              <a:latin typeface="Cambria" pitchFamily="18" charset="0"/>
            </a:endParaRPr>
          </a:p>
          <a:p>
            <a:pPr>
              <a:buNone/>
            </a:pPr>
            <a:endParaRPr lang="en-US" sz="2400" dirty="0" smtClean="0">
              <a:latin typeface="Cambria" pitchFamily="18" charset="0"/>
            </a:endParaRPr>
          </a:p>
          <a:p>
            <a:endParaRPr lang="en-US" dirty="0"/>
          </a:p>
        </p:txBody>
      </p:sp>
    </p:spTree>
    <p:extLst>
      <p:ext uri="{BB962C8B-B14F-4D97-AF65-F5344CB8AC3E}">
        <p14:creationId xmlns:p14="http://schemas.microsoft.com/office/powerpoint/2010/main" val="107497066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b="1" dirty="0" smtClean="0">
                <a:latin typeface="Cambria" pitchFamily="18" charset="0"/>
              </a:rPr>
              <a:t>3.Logical instructions</a:t>
            </a:r>
            <a:endParaRPr lang="en-US" dirty="0"/>
          </a:p>
        </p:txBody>
      </p:sp>
      <p:sp>
        <p:nvSpPr>
          <p:cNvPr id="3" name="Content Placeholder 2"/>
          <p:cNvSpPr>
            <a:spLocks noGrp="1"/>
          </p:cNvSpPr>
          <p:nvPr>
            <p:ph idx="1"/>
          </p:nvPr>
        </p:nvSpPr>
        <p:spPr>
          <a:xfrm>
            <a:off x="152400" y="762000"/>
            <a:ext cx="8991600" cy="5867400"/>
          </a:xfrm>
        </p:spPr>
        <p:txBody>
          <a:bodyPr>
            <a:normAutofit fontScale="55000" lnSpcReduction="20000"/>
          </a:bodyPr>
          <a:lstStyle/>
          <a:p>
            <a:pPr>
              <a:buNone/>
            </a:pPr>
            <a:r>
              <a:rPr lang="en-US" u="sng" dirty="0" smtClean="0">
                <a:latin typeface="Cambria" pitchFamily="18" charset="0"/>
              </a:rPr>
              <a:t>Logical AND</a:t>
            </a:r>
            <a:r>
              <a:rPr lang="en-US" dirty="0" smtClean="0">
                <a:latin typeface="Cambria" pitchFamily="18" charset="0"/>
              </a:rPr>
              <a:t>:</a:t>
            </a:r>
          </a:p>
          <a:p>
            <a:pPr>
              <a:buNone/>
            </a:pPr>
            <a:r>
              <a:rPr lang="en-US" dirty="0" smtClean="0">
                <a:latin typeface="Cambria" pitchFamily="18" charset="0"/>
              </a:rPr>
              <a:t>	ANL </a:t>
            </a:r>
            <a:r>
              <a:rPr lang="en-US" dirty="0" err="1" smtClean="0">
                <a:latin typeface="Cambria" pitchFamily="18" charset="0"/>
              </a:rPr>
              <a:t>A,#Data</a:t>
            </a:r>
            <a:r>
              <a:rPr lang="en-US" dirty="0" smtClean="0">
                <a:latin typeface="Cambria" pitchFamily="18" charset="0"/>
              </a:rPr>
              <a:t> 			// A = A </a:t>
            </a:r>
            <a:r>
              <a:rPr lang="en-US" b="1" dirty="0" smtClean="0">
                <a:solidFill>
                  <a:srgbClr val="C00000"/>
                </a:solidFill>
                <a:latin typeface="Cambria" pitchFamily="18" charset="0"/>
              </a:rPr>
              <a:t>and</a:t>
            </a:r>
            <a:r>
              <a:rPr lang="en-US" dirty="0" smtClean="0">
                <a:latin typeface="Cambria" pitchFamily="18" charset="0"/>
              </a:rPr>
              <a:t> </a:t>
            </a:r>
            <a:r>
              <a:rPr lang="en-US" dirty="0">
                <a:latin typeface="Cambria" pitchFamily="18" charset="0"/>
              </a:rPr>
              <a:t>I</a:t>
            </a:r>
            <a:r>
              <a:rPr lang="en-US" dirty="0" smtClean="0">
                <a:latin typeface="Cambria" pitchFamily="18" charset="0"/>
              </a:rPr>
              <a:t>mmediate data</a:t>
            </a:r>
          </a:p>
          <a:p>
            <a:pPr>
              <a:buNone/>
            </a:pPr>
            <a:r>
              <a:rPr lang="en-US" dirty="0" smtClean="0">
                <a:latin typeface="Cambria" pitchFamily="18" charset="0"/>
              </a:rPr>
              <a:t>	ANL </a:t>
            </a:r>
            <a:r>
              <a:rPr lang="en-US" dirty="0" err="1" smtClean="0">
                <a:latin typeface="Cambria" pitchFamily="18" charset="0"/>
              </a:rPr>
              <a:t>A,Rn</a:t>
            </a:r>
            <a:r>
              <a:rPr lang="en-US" dirty="0" smtClean="0">
                <a:latin typeface="Cambria" pitchFamily="18" charset="0"/>
              </a:rPr>
              <a:t>			// A= A </a:t>
            </a:r>
            <a:r>
              <a:rPr lang="en-US" b="1" dirty="0" smtClean="0">
                <a:solidFill>
                  <a:srgbClr val="C00000"/>
                </a:solidFill>
                <a:latin typeface="Cambria" pitchFamily="18" charset="0"/>
              </a:rPr>
              <a:t>and </a:t>
            </a:r>
            <a:r>
              <a:rPr lang="en-US" dirty="0" smtClean="0">
                <a:latin typeface="Cambria" pitchFamily="18" charset="0"/>
              </a:rPr>
              <a:t>Data at </a:t>
            </a:r>
            <a:r>
              <a:rPr lang="en-US" dirty="0" err="1" smtClean="0">
                <a:latin typeface="Cambria" pitchFamily="18" charset="0"/>
              </a:rPr>
              <a:t>Rn</a:t>
            </a:r>
            <a:endParaRPr lang="en-US" dirty="0" smtClean="0">
              <a:latin typeface="Cambria" pitchFamily="18" charset="0"/>
            </a:endParaRPr>
          </a:p>
          <a:p>
            <a:pPr>
              <a:buNone/>
            </a:pPr>
            <a:endParaRPr lang="en-US" dirty="0" smtClean="0">
              <a:latin typeface="Cambria" pitchFamily="18" charset="0"/>
            </a:endParaRPr>
          </a:p>
          <a:p>
            <a:pPr>
              <a:buNone/>
            </a:pPr>
            <a:r>
              <a:rPr lang="en-US" u="sng" dirty="0" smtClean="0">
                <a:latin typeface="Cambria" pitchFamily="18" charset="0"/>
              </a:rPr>
              <a:t>Logical OR</a:t>
            </a:r>
            <a:r>
              <a:rPr lang="en-US" dirty="0" smtClean="0">
                <a:latin typeface="Cambria" pitchFamily="18" charset="0"/>
              </a:rPr>
              <a:t>:</a:t>
            </a:r>
          </a:p>
          <a:p>
            <a:pPr>
              <a:buNone/>
            </a:pPr>
            <a:r>
              <a:rPr lang="en-US" dirty="0" smtClean="0">
                <a:latin typeface="Cambria" pitchFamily="18" charset="0"/>
              </a:rPr>
              <a:t>	ORL </a:t>
            </a:r>
            <a:r>
              <a:rPr lang="en-US" dirty="0" err="1" smtClean="0">
                <a:latin typeface="Cambria" pitchFamily="18" charset="0"/>
              </a:rPr>
              <a:t>A,#Data</a:t>
            </a:r>
            <a:r>
              <a:rPr lang="en-US" dirty="0" smtClean="0">
                <a:latin typeface="Cambria" pitchFamily="18" charset="0"/>
              </a:rPr>
              <a:t>			// A = A </a:t>
            </a:r>
            <a:r>
              <a:rPr lang="en-US" b="1" dirty="0" smtClean="0">
                <a:solidFill>
                  <a:srgbClr val="C00000"/>
                </a:solidFill>
                <a:latin typeface="Cambria" pitchFamily="18" charset="0"/>
              </a:rPr>
              <a:t>or</a:t>
            </a:r>
            <a:r>
              <a:rPr lang="en-US" dirty="0" smtClean="0">
                <a:latin typeface="Cambria" pitchFamily="18" charset="0"/>
              </a:rPr>
              <a:t> </a:t>
            </a:r>
            <a:r>
              <a:rPr lang="en-US" dirty="0">
                <a:latin typeface="Cambria" pitchFamily="18" charset="0"/>
              </a:rPr>
              <a:t>Immediate data</a:t>
            </a:r>
          </a:p>
          <a:p>
            <a:pPr>
              <a:buNone/>
            </a:pPr>
            <a:r>
              <a:rPr lang="en-US" dirty="0" smtClean="0">
                <a:latin typeface="Cambria" pitchFamily="18" charset="0"/>
              </a:rPr>
              <a:t>	ORL </a:t>
            </a:r>
            <a:r>
              <a:rPr lang="en-US" dirty="0" err="1" smtClean="0">
                <a:latin typeface="Cambria" pitchFamily="18" charset="0"/>
              </a:rPr>
              <a:t>A,Rn</a:t>
            </a:r>
            <a:r>
              <a:rPr lang="en-US" dirty="0" smtClean="0">
                <a:latin typeface="Cambria" pitchFamily="18" charset="0"/>
              </a:rPr>
              <a:t>			// A= A </a:t>
            </a:r>
            <a:r>
              <a:rPr lang="en-US" b="1" dirty="0" smtClean="0">
                <a:solidFill>
                  <a:srgbClr val="C00000"/>
                </a:solidFill>
                <a:latin typeface="Cambria" pitchFamily="18" charset="0"/>
              </a:rPr>
              <a:t>or </a:t>
            </a:r>
            <a:r>
              <a:rPr lang="en-US" dirty="0" smtClean="0">
                <a:latin typeface="Cambria" pitchFamily="18" charset="0"/>
              </a:rPr>
              <a:t>Data at </a:t>
            </a:r>
            <a:r>
              <a:rPr lang="en-US" dirty="0" err="1" smtClean="0">
                <a:latin typeface="Cambria" pitchFamily="18" charset="0"/>
              </a:rPr>
              <a:t>Rn</a:t>
            </a:r>
            <a:endParaRPr lang="en-US" dirty="0" smtClean="0">
              <a:latin typeface="Cambria" pitchFamily="18" charset="0"/>
            </a:endParaRPr>
          </a:p>
          <a:p>
            <a:pPr>
              <a:buNone/>
            </a:pPr>
            <a:endParaRPr lang="en-US" dirty="0" smtClean="0">
              <a:latin typeface="Cambria" pitchFamily="18" charset="0"/>
            </a:endParaRPr>
          </a:p>
          <a:p>
            <a:pPr>
              <a:buNone/>
            </a:pPr>
            <a:r>
              <a:rPr lang="en-US" u="sng" dirty="0" smtClean="0">
                <a:latin typeface="Cambria" pitchFamily="18" charset="0"/>
              </a:rPr>
              <a:t>Logical EX-OR</a:t>
            </a:r>
            <a:r>
              <a:rPr lang="en-US" dirty="0" smtClean="0">
                <a:latin typeface="Cambria" pitchFamily="18" charset="0"/>
              </a:rPr>
              <a:t>:</a:t>
            </a:r>
          </a:p>
          <a:p>
            <a:pPr>
              <a:buNone/>
            </a:pPr>
            <a:r>
              <a:rPr lang="en-US" dirty="0" smtClean="0">
                <a:latin typeface="Cambria" pitchFamily="18" charset="0"/>
              </a:rPr>
              <a:t>	XRL </a:t>
            </a:r>
            <a:r>
              <a:rPr lang="en-US" dirty="0" err="1" smtClean="0">
                <a:latin typeface="Cambria" pitchFamily="18" charset="0"/>
              </a:rPr>
              <a:t>A,#Data</a:t>
            </a:r>
            <a:r>
              <a:rPr lang="en-US" dirty="0" smtClean="0">
                <a:latin typeface="Cambria" pitchFamily="18" charset="0"/>
              </a:rPr>
              <a:t>			// A = A </a:t>
            </a:r>
            <a:r>
              <a:rPr lang="en-US" b="1" dirty="0" smtClean="0">
                <a:solidFill>
                  <a:srgbClr val="C00000"/>
                </a:solidFill>
                <a:latin typeface="Cambria" pitchFamily="18" charset="0"/>
              </a:rPr>
              <a:t>Ex or</a:t>
            </a:r>
            <a:r>
              <a:rPr lang="en-US" dirty="0" smtClean="0">
                <a:latin typeface="Cambria" pitchFamily="18" charset="0"/>
              </a:rPr>
              <a:t> </a:t>
            </a:r>
            <a:r>
              <a:rPr lang="en-US" dirty="0">
                <a:latin typeface="Cambria" pitchFamily="18" charset="0"/>
              </a:rPr>
              <a:t>Immediate data</a:t>
            </a:r>
          </a:p>
          <a:p>
            <a:pPr>
              <a:buNone/>
            </a:pPr>
            <a:r>
              <a:rPr lang="en-US" dirty="0" smtClean="0">
                <a:latin typeface="Cambria" pitchFamily="18" charset="0"/>
              </a:rPr>
              <a:t>	XRL </a:t>
            </a:r>
            <a:r>
              <a:rPr lang="en-US" dirty="0" err="1" smtClean="0">
                <a:latin typeface="Cambria" pitchFamily="18" charset="0"/>
              </a:rPr>
              <a:t>A,Rn</a:t>
            </a:r>
            <a:r>
              <a:rPr lang="en-US" dirty="0" smtClean="0">
                <a:latin typeface="Cambria" pitchFamily="18" charset="0"/>
              </a:rPr>
              <a:t>			// A= A </a:t>
            </a:r>
            <a:r>
              <a:rPr lang="en-US" b="1" dirty="0" smtClean="0">
                <a:solidFill>
                  <a:srgbClr val="C00000"/>
                </a:solidFill>
                <a:latin typeface="Cambria" pitchFamily="18" charset="0"/>
              </a:rPr>
              <a:t>Ex or </a:t>
            </a:r>
            <a:r>
              <a:rPr lang="en-US" dirty="0" smtClean="0">
                <a:latin typeface="Cambria" pitchFamily="18" charset="0"/>
              </a:rPr>
              <a:t>Data at </a:t>
            </a:r>
            <a:r>
              <a:rPr lang="en-US" dirty="0" err="1" smtClean="0">
                <a:latin typeface="Cambria" pitchFamily="18" charset="0"/>
              </a:rPr>
              <a:t>Rn</a:t>
            </a:r>
            <a:endParaRPr lang="en-US" dirty="0" smtClean="0">
              <a:latin typeface="Cambria" pitchFamily="18" charset="0"/>
            </a:endParaRPr>
          </a:p>
          <a:p>
            <a:pPr>
              <a:buNone/>
            </a:pPr>
            <a:endParaRPr lang="en-US" dirty="0" smtClean="0">
              <a:latin typeface="Cambria" pitchFamily="18" charset="0"/>
            </a:endParaRPr>
          </a:p>
          <a:p>
            <a:pPr>
              <a:buNone/>
            </a:pPr>
            <a:r>
              <a:rPr lang="en-US" u="sng" dirty="0" smtClean="0">
                <a:latin typeface="Cambria" pitchFamily="18" charset="0"/>
              </a:rPr>
              <a:t>Logical NOT</a:t>
            </a:r>
            <a:r>
              <a:rPr lang="en-US" dirty="0" smtClean="0">
                <a:latin typeface="Cambria" pitchFamily="18" charset="0"/>
              </a:rPr>
              <a:t>:</a:t>
            </a:r>
          </a:p>
          <a:p>
            <a:pPr>
              <a:buNone/>
            </a:pPr>
            <a:r>
              <a:rPr lang="en-US" dirty="0" smtClean="0">
                <a:latin typeface="Cambria" pitchFamily="18" charset="0"/>
              </a:rPr>
              <a:t>	CPL A			// Invert all bits in Acc</a:t>
            </a:r>
          </a:p>
          <a:p>
            <a:pPr>
              <a:buNone/>
            </a:pPr>
            <a:r>
              <a:rPr lang="en-US" dirty="0" smtClean="0">
                <a:latin typeface="Cambria" pitchFamily="18" charset="0"/>
              </a:rPr>
              <a:t>	CPL C				// Invert Carry Flag</a:t>
            </a:r>
          </a:p>
          <a:p>
            <a:pPr>
              <a:lnSpc>
                <a:spcPct val="120000"/>
              </a:lnSpc>
              <a:buNone/>
            </a:pPr>
            <a:r>
              <a:rPr lang="en-US" dirty="0" smtClean="0">
                <a:latin typeface="Cambria" pitchFamily="18" charset="0"/>
              </a:rPr>
              <a:t>	CPL bit address (</a:t>
            </a:r>
            <a:r>
              <a:rPr lang="en-US" dirty="0" err="1" smtClean="0">
                <a:latin typeface="Cambria" pitchFamily="18" charset="0"/>
              </a:rPr>
              <a:t>Eg</a:t>
            </a:r>
            <a:r>
              <a:rPr lang="en-US" dirty="0" smtClean="0">
                <a:latin typeface="Cambria" pitchFamily="18" charset="0"/>
              </a:rPr>
              <a:t> :CPL 07)    	 //  07 is the address of 8</a:t>
            </a:r>
            <a:r>
              <a:rPr lang="en-US" baseline="30000" dirty="0" smtClean="0">
                <a:latin typeface="Cambria" pitchFamily="18" charset="0"/>
              </a:rPr>
              <a:t>th</a:t>
            </a:r>
            <a:r>
              <a:rPr lang="en-US" dirty="0" smtClean="0">
                <a:latin typeface="Cambria" pitchFamily="18" charset="0"/>
              </a:rPr>
              <a:t> bit of first bit    				                    addressable memory location. Invert it</a:t>
            </a:r>
          </a:p>
          <a:p>
            <a:pPr>
              <a:lnSpc>
                <a:spcPct val="120000"/>
              </a:lnSpc>
              <a:buNone/>
            </a:pPr>
            <a:r>
              <a:rPr lang="en-US" u="sng" dirty="0" smtClean="0">
                <a:latin typeface="Cambria" pitchFamily="18" charset="0"/>
              </a:rPr>
              <a:t>Swapping of Accumulator Data</a:t>
            </a:r>
            <a:r>
              <a:rPr lang="en-US" dirty="0" smtClean="0">
                <a:latin typeface="Cambria" pitchFamily="18" charset="0"/>
              </a:rPr>
              <a:t>:</a:t>
            </a:r>
          </a:p>
          <a:p>
            <a:pPr>
              <a:lnSpc>
                <a:spcPct val="120000"/>
              </a:lnSpc>
              <a:buNone/>
            </a:pPr>
            <a:r>
              <a:rPr lang="en-US" dirty="0" smtClean="0">
                <a:latin typeface="Cambria" pitchFamily="18" charset="0"/>
              </a:rPr>
              <a:t>	SWAP A			// Swap the upper nibble &amp; lower nibble of A</a:t>
            </a:r>
          </a:p>
          <a:p>
            <a:pPr>
              <a:buNone/>
            </a:pPr>
            <a:endParaRPr lang="en-US" dirty="0" smtClean="0">
              <a:latin typeface="Cambria" pitchFamily="18" charset="0"/>
            </a:endParaRPr>
          </a:p>
          <a:p>
            <a:pPr>
              <a:buNone/>
            </a:pPr>
            <a:endParaRPr lang="en-US" dirty="0" smtClean="0">
              <a:latin typeface="Cambria" pitchFamily="18" charset="0"/>
            </a:endParaRPr>
          </a:p>
          <a:p>
            <a:pPr>
              <a:buNone/>
            </a:pPr>
            <a:endParaRPr lang="en-US" dirty="0" smtClean="0">
              <a:latin typeface="Cambria" pitchFamily="18" charset="0"/>
            </a:endParaRPr>
          </a:p>
        </p:txBody>
      </p:sp>
    </p:spTree>
    <p:extLst>
      <p:ext uri="{BB962C8B-B14F-4D97-AF65-F5344CB8AC3E}">
        <p14:creationId xmlns:p14="http://schemas.microsoft.com/office/powerpoint/2010/main" val="10742674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a:bodyPr>
          <a:lstStyle/>
          <a:p>
            <a:pPr>
              <a:buNone/>
            </a:pPr>
            <a:r>
              <a:rPr lang="en-US" sz="2400" u="sng" dirty="0" smtClean="0">
                <a:latin typeface="Cambria" pitchFamily="18" charset="0"/>
              </a:rPr>
              <a:t>Rotate Instructions</a:t>
            </a:r>
            <a:r>
              <a:rPr lang="en-US" sz="2400" dirty="0" smtClean="0">
                <a:latin typeface="Cambria" pitchFamily="18" charset="0"/>
              </a:rPr>
              <a:t>: </a:t>
            </a:r>
          </a:p>
          <a:p>
            <a:pPr>
              <a:buNone/>
            </a:pPr>
            <a:r>
              <a:rPr lang="en-US" sz="2400" dirty="0" smtClean="0">
                <a:latin typeface="Cambria" pitchFamily="18" charset="0"/>
              </a:rPr>
              <a:t>1.RR A</a:t>
            </a:r>
          </a:p>
          <a:p>
            <a:r>
              <a:rPr lang="en-US" sz="2400" dirty="0" smtClean="0">
                <a:latin typeface="Cambria" pitchFamily="18" charset="0"/>
              </a:rPr>
              <a:t>Rotate right the accumulator</a:t>
            </a:r>
          </a:p>
          <a:p>
            <a:r>
              <a:rPr lang="en-US" sz="2400" dirty="0" smtClean="0">
                <a:latin typeface="Cambria" pitchFamily="18" charset="0"/>
              </a:rPr>
              <a:t>Each bit is shifted one location to the right, with bit 0 going to bit 7.</a:t>
            </a:r>
          </a:p>
          <a:p>
            <a:pPr>
              <a:buNone/>
            </a:pPr>
            <a:endParaRPr lang="en-US" sz="2400" dirty="0" smtClean="0">
              <a:latin typeface="Cambria" pitchFamily="18" charset="0"/>
            </a:endParaRPr>
          </a:p>
          <a:p>
            <a:pPr>
              <a:buNone/>
            </a:pPr>
            <a:endParaRPr lang="en-US" sz="2400" dirty="0" smtClean="0">
              <a:latin typeface="Cambria" pitchFamily="18" charset="0"/>
            </a:endParaRPr>
          </a:p>
          <a:p>
            <a:pPr>
              <a:buNone/>
            </a:pPr>
            <a:endParaRPr lang="en-US" sz="2400" dirty="0" smtClean="0">
              <a:latin typeface="Cambria" pitchFamily="18" charset="0"/>
            </a:endParaRPr>
          </a:p>
          <a:p>
            <a:pPr>
              <a:buNone/>
            </a:pPr>
            <a:r>
              <a:rPr lang="en-US" sz="2400" dirty="0" smtClean="0">
                <a:latin typeface="Cambria" pitchFamily="18" charset="0"/>
              </a:rPr>
              <a:t>2.RL A</a:t>
            </a:r>
          </a:p>
          <a:p>
            <a:r>
              <a:rPr lang="en-US" sz="2400" dirty="0" smtClean="0">
                <a:latin typeface="Cambria" pitchFamily="18" charset="0"/>
              </a:rPr>
              <a:t>Rotate left the accumulator</a:t>
            </a:r>
          </a:p>
          <a:p>
            <a:r>
              <a:rPr lang="en-US" sz="2400" dirty="0" smtClean="0">
                <a:latin typeface="Cambria" pitchFamily="18" charset="0"/>
              </a:rPr>
              <a:t>Each bit is shifted one location to the left, with bit 7 going to bit 0</a:t>
            </a:r>
            <a:endParaRPr lang="en-US" sz="2400" dirty="0">
              <a:latin typeface="Cambria"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2362200" y="2362200"/>
            <a:ext cx="4362450" cy="9239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2438400" y="5283582"/>
            <a:ext cx="4495800" cy="1183894"/>
          </a:xfrm>
          <a:prstGeom prst="rect">
            <a:avLst/>
          </a:prstGeom>
          <a:noFill/>
          <a:ln w="9525">
            <a:noFill/>
            <a:miter lim="800000"/>
            <a:headEnd/>
            <a:tailEnd/>
          </a:ln>
          <a:effectLst/>
        </p:spPr>
      </p:pic>
    </p:spTree>
    <p:extLst>
      <p:ext uri="{BB962C8B-B14F-4D97-AF65-F5344CB8AC3E}">
        <p14:creationId xmlns:p14="http://schemas.microsoft.com/office/powerpoint/2010/main" val="149790620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229600" cy="6096000"/>
          </a:xfrm>
        </p:spPr>
        <p:txBody>
          <a:bodyPr>
            <a:noAutofit/>
          </a:bodyPr>
          <a:lstStyle/>
          <a:p>
            <a:pPr>
              <a:buNone/>
            </a:pPr>
            <a:r>
              <a:rPr lang="en-US" sz="2400" dirty="0" smtClean="0">
                <a:latin typeface="Cambria" pitchFamily="18" charset="0"/>
              </a:rPr>
              <a:t>3.RRC A</a:t>
            </a:r>
          </a:p>
          <a:p>
            <a:r>
              <a:rPr lang="en-US" sz="2400" dirty="0" smtClean="0">
                <a:latin typeface="Cambria" pitchFamily="18" charset="0"/>
              </a:rPr>
              <a:t>Rotate right through the carry</a:t>
            </a:r>
          </a:p>
          <a:p>
            <a:r>
              <a:rPr lang="en-US" sz="2400" dirty="0" smtClean="0">
                <a:latin typeface="Cambria" pitchFamily="18" charset="0"/>
              </a:rPr>
              <a:t>Each bit is shifted one location to the right, with bit 0 going into the carry bit in the PSW, while the carry was at goes into bit 7</a:t>
            </a:r>
          </a:p>
          <a:p>
            <a:pPr>
              <a:buNone/>
            </a:pPr>
            <a:endParaRPr lang="en-US" sz="2400" dirty="0" smtClean="0">
              <a:latin typeface="Cambria" pitchFamily="18" charset="0"/>
            </a:endParaRPr>
          </a:p>
          <a:p>
            <a:endParaRPr lang="en-US" sz="2400" dirty="0" smtClean="0">
              <a:latin typeface="Cambria" pitchFamily="18" charset="0"/>
            </a:endParaRPr>
          </a:p>
          <a:p>
            <a:pPr>
              <a:buNone/>
            </a:pPr>
            <a:endParaRPr lang="en-US" sz="2400" dirty="0" smtClean="0">
              <a:latin typeface="Cambria" pitchFamily="18" charset="0"/>
            </a:endParaRPr>
          </a:p>
          <a:p>
            <a:pPr>
              <a:buNone/>
            </a:pPr>
            <a:r>
              <a:rPr lang="en-US" sz="2400" dirty="0" smtClean="0">
                <a:latin typeface="Cambria" pitchFamily="18" charset="0"/>
              </a:rPr>
              <a:t>4.RLC A</a:t>
            </a:r>
          </a:p>
          <a:p>
            <a:r>
              <a:rPr lang="en-US" sz="2400" dirty="0" smtClean="0">
                <a:latin typeface="Cambria" pitchFamily="18" charset="0"/>
              </a:rPr>
              <a:t>Rotate left through the carry. </a:t>
            </a:r>
          </a:p>
          <a:p>
            <a:r>
              <a:rPr lang="en-US" sz="2400" dirty="0" smtClean="0">
                <a:latin typeface="Cambria" pitchFamily="18" charset="0"/>
              </a:rPr>
              <a:t>Each bit is shifted one location to the left, with bit 7 going into the carry bit in the PSW, while the carry goes into bit 0.</a:t>
            </a:r>
          </a:p>
          <a:p>
            <a:endParaRPr lang="en-US" sz="2400" dirty="0">
              <a:latin typeface="Cambria" pitchFamily="18" charset="0"/>
            </a:endParaRPr>
          </a:p>
        </p:txBody>
      </p:sp>
      <p:pic>
        <p:nvPicPr>
          <p:cNvPr id="5125" name="Picture 5"/>
          <p:cNvPicPr>
            <a:picLocks noChangeAspect="1" noChangeArrowheads="1"/>
          </p:cNvPicPr>
          <p:nvPr/>
        </p:nvPicPr>
        <p:blipFill>
          <a:blip r:embed="rId2" cstate="print"/>
          <a:srcRect/>
          <a:stretch>
            <a:fillRect/>
          </a:stretch>
        </p:blipFill>
        <p:spPr bwMode="auto">
          <a:xfrm>
            <a:off x="2438400" y="5791200"/>
            <a:ext cx="3981450" cy="762000"/>
          </a:xfrm>
          <a:prstGeom prst="rect">
            <a:avLst/>
          </a:prstGeom>
          <a:noFill/>
          <a:ln w="9525">
            <a:noFill/>
            <a:miter lim="800000"/>
            <a:headEnd/>
            <a:tailEnd/>
          </a:ln>
          <a:effectLst/>
        </p:spPr>
      </p:pic>
      <p:pic>
        <p:nvPicPr>
          <p:cNvPr id="5126" name="Picture 6"/>
          <p:cNvPicPr>
            <a:picLocks noChangeAspect="1" noChangeArrowheads="1"/>
          </p:cNvPicPr>
          <p:nvPr/>
        </p:nvPicPr>
        <p:blipFill>
          <a:blip r:embed="rId3" cstate="print"/>
          <a:srcRect/>
          <a:stretch>
            <a:fillRect/>
          </a:stretch>
        </p:blipFill>
        <p:spPr bwMode="auto">
          <a:xfrm>
            <a:off x="2590800" y="2438400"/>
            <a:ext cx="4095750" cy="847725"/>
          </a:xfrm>
          <a:prstGeom prst="rect">
            <a:avLst/>
          </a:prstGeom>
          <a:noFill/>
          <a:ln w="9525">
            <a:noFill/>
            <a:miter lim="800000"/>
            <a:headEnd/>
            <a:tailEnd/>
          </a:ln>
          <a:effectLst/>
        </p:spPr>
      </p:pic>
    </p:spTree>
    <p:extLst>
      <p:ext uri="{BB962C8B-B14F-4D97-AF65-F5344CB8AC3E}">
        <p14:creationId xmlns:p14="http://schemas.microsoft.com/office/powerpoint/2010/main" val="40066856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itchFamily="18" charset="0"/>
              </a:rPr>
              <a:t>4.Branch instructions</a:t>
            </a:r>
            <a:endParaRPr lang="en-US" dirty="0"/>
          </a:p>
        </p:txBody>
      </p:sp>
      <p:sp>
        <p:nvSpPr>
          <p:cNvPr id="3" name="Content Placeholder 2"/>
          <p:cNvSpPr>
            <a:spLocks noGrp="1"/>
          </p:cNvSpPr>
          <p:nvPr>
            <p:ph idx="1"/>
          </p:nvPr>
        </p:nvSpPr>
        <p:spPr>
          <a:xfrm>
            <a:off x="457200" y="1371600"/>
            <a:ext cx="8229600" cy="5029200"/>
          </a:xfrm>
        </p:spPr>
        <p:txBody>
          <a:bodyPr>
            <a:noAutofit/>
          </a:bodyPr>
          <a:lstStyle/>
          <a:p>
            <a:pPr>
              <a:lnSpc>
                <a:spcPct val="170000"/>
              </a:lnSpc>
              <a:buNone/>
            </a:pPr>
            <a:r>
              <a:rPr lang="en-US" sz="2000" dirty="0" smtClean="0">
                <a:latin typeface="Cambria" pitchFamily="18" charset="0"/>
              </a:rPr>
              <a:t>Two Types:</a:t>
            </a:r>
          </a:p>
          <a:p>
            <a:pPr marL="514350" indent="-514350">
              <a:lnSpc>
                <a:spcPct val="170000"/>
              </a:lnSpc>
              <a:buAutoNum type="alphaLcParenR"/>
            </a:pPr>
            <a:r>
              <a:rPr lang="en-US" sz="2000" dirty="0" smtClean="0">
                <a:latin typeface="Cambria" pitchFamily="18" charset="0"/>
              </a:rPr>
              <a:t>Unconditional jump instruction</a:t>
            </a:r>
          </a:p>
          <a:p>
            <a:pPr marL="914400" lvl="1" indent="-514350">
              <a:lnSpc>
                <a:spcPct val="170000"/>
              </a:lnSpc>
              <a:buNone/>
            </a:pPr>
            <a:r>
              <a:rPr lang="en-US" sz="2000" dirty="0" smtClean="0">
                <a:latin typeface="Cambria" pitchFamily="18" charset="0"/>
              </a:rPr>
              <a:t>	Upon their execution a jump to a new location from where the program continues execution is executed.</a:t>
            </a:r>
          </a:p>
          <a:p>
            <a:pPr marL="914400" lvl="1" indent="-514350">
              <a:lnSpc>
                <a:spcPct val="170000"/>
              </a:lnSpc>
              <a:buNone/>
            </a:pPr>
            <a:r>
              <a:rPr lang="en-US" sz="2000" dirty="0" smtClean="0">
                <a:latin typeface="Cambria" pitchFamily="18" charset="0"/>
              </a:rPr>
              <a:t>b) Conditional jump instruction</a:t>
            </a:r>
          </a:p>
          <a:p>
            <a:pPr marL="914400" lvl="1" indent="-514350">
              <a:lnSpc>
                <a:spcPct val="170000"/>
              </a:lnSpc>
              <a:buNone/>
            </a:pPr>
            <a:r>
              <a:rPr lang="en-US" sz="2000" dirty="0" smtClean="0">
                <a:latin typeface="Cambria" pitchFamily="18" charset="0"/>
              </a:rPr>
              <a:t>	A jump to a new program location is executed only if a specified condition is met. Otherwise the program normally proceeds with the next instruction.</a:t>
            </a:r>
          </a:p>
          <a:p>
            <a:pPr marL="914400" lvl="1" indent="-514350">
              <a:lnSpc>
                <a:spcPct val="170000"/>
              </a:lnSpc>
              <a:buNone/>
            </a:pPr>
            <a:r>
              <a:rPr lang="en-US" sz="2000" dirty="0" smtClean="0">
                <a:latin typeface="Cambria" pitchFamily="18" charset="0"/>
              </a:rPr>
              <a:t>	</a:t>
            </a:r>
          </a:p>
          <a:p>
            <a:pPr marL="914400" lvl="1" indent="-514350">
              <a:buNone/>
            </a:pPr>
            <a:endParaRPr lang="en-US" sz="2000" dirty="0" smtClean="0"/>
          </a:p>
          <a:p>
            <a:pPr marL="914400" lvl="1" indent="-514350">
              <a:buNone/>
            </a:pPr>
            <a:endParaRPr lang="en-US" sz="2000" dirty="0" smtClean="0"/>
          </a:p>
          <a:p>
            <a:pPr marL="914400" lvl="1" indent="-514350">
              <a:buNone/>
            </a:pPr>
            <a:endParaRPr lang="en-US" sz="2000" dirty="0" smtClean="0"/>
          </a:p>
          <a:p>
            <a:pPr marL="914400" lvl="1" indent="-514350">
              <a:buAutoNum type="alphaLcParenR"/>
            </a:pPr>
            <a:endParaRPr lang="en-US" sz="2000" dirty="0" smtClean="0"/>
          </a:p>
        </p:txBody>
      </p:sp>
    </p:spTree>
    <p:extLst>
      <p:ext uri="{BB962C8B-B14F-4D97-AF65-F5344CB8AC3E}">
        <p14:creationId xmlns:p14="http://schemas.microsoft.com/office/powerpoint/2010/main" val="2498953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a:bodyPr>
          <a:lstStyle/>
          <a:p>
            <a:pPr marL="355600" marR="176530">
              <a:lnSpc>
                <a:spcPct val="90100"/>
              </a:lnSpc>
              <a:spcBef>
                <a:spcPts val="434"/>
              </a:spcBef>
              <a:buClr>
                <a:srgbClr val="FF0000"/>
              </a:buClr>
              <a:buSzPct val="60714"/>
              <a:buFont typeface="Wingdings"/>
              <a:buChar char=""/>
              <a:tabLst>
                <a:tab pos="355600" algn="l"/>
              </a:tabLst>
            </a:pPr>
            <a:r>
              <a:rPr lang="en-US" sz="2800" spc="-5" dirty="0" smtClean="0">
                <a:latin typeface="Times New Roman" panose="02020603050405020304" pitchFamily="18" charset="0"/>
                <a:cs typeface="Times New Roman" panose="02020603050405020304" pitchFamily="18" charset="0"/>
              </a:rPr>
              <a:t>The unconditional jump is </a:t>
            </a:r>
            <a:r>
              <a:rPr lang="en-US" sz="2800" dirty="0" smtClean="0">
                <a:latin typeface="Times New Roman" panose="02020603050405020304" pitchFamily="18" charset="0"/>
                <a:cs typeface="Times New Roman" panose="02020603050405020304" pitchFamily="18" charset="0"/>
              </a:rPr>
              <a:t>a </a:t>
            </a:r>
            <a:r>
              <a:rPr lang="en-US" sz="2800" spc="-5" dirty="0" smtClean="0">
                <a:latin typeface="Times New Roman" panose="02020603050405020304" pitchFamily="18" charset="0"/>
                <a:cs typeface="Times New Roman" panose="02020603050405020304" pitchFamily="18" charset="0"/>
              </a:rPr>
              <a:t>jump in  which control is transferred  </a:t>
            </a:r>
            <a:r>
              <a:rPr lang="en-US" sz="2800" dirty="0" smtClean="0">
                <a:latin typeface="Times New Roman" panose="02020603050405020304" pitchFamily="18" charset="0"/>
                <a:cs typeface="Times New Roman" panose="02020603050405020304" pitchFamily="18" charset="0"/>
              </a:rPr>
              <a:t>unconditionally to the target</a:t>
            </a:r>
            <a:r>
              <a:rPr lang="en-US" sz="2800" spc="-75"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location</a:t>
            </a:r>
          </a:p>
          <a:p>
            <a:pPr marL="12700">
              <a:lnSpc>
                <a:spcPct val="100000"/>
              </a:lnSpc>
              <a:spcBef>
                <a:spcPts val="315"/>
              </a:spcBef>
            </a:pPr>
            <a:r>
              <a:rPr lang="en-US" sz="2000" b="1" spc="-5" dirty="0" smtClean="0">
                <a:latin typeface="Cambria" pitchFamily="18" charset="0"/>
                <a:cs typeface="Courier New"/>
              </a:rPr>
              <a:t>LJMP </a:t>
            </a:r>
            <a:r>
              <a:rPr lang="en-US" sz="2800" dirty="0" smtClean="0">
                <a:latin typeface="Cambria" pitchFamily="18" charset="0"/>
                <a:cs typeface="Tahoma"/>
              </a:rPr>
              <a:t>(long</a:t>
            </a:r>
            <a:r>
              <a:rPr lang="en-US" sz="2800" spc="-575" dirty="0" smtClean="0">
                <a:latin typeface="Cambria" pitchFamily="18" charset="0"/>
                <a:cs typeface="Tahoma"/>
              </a:rPr>
              <a:t> </a:t>
            </a:r>
            <a:r>
              <a:rPr lang="en-US" sz="2800" dirty="0" smtClean="0">
                <a:latin typeface="Cambria" pitchFamily="18" charset="0"/>
                <a:cs typeface="Tahoma"/>
              </a:rPr>
              <a:t>jump)</a:t>
            </a:r>
          </a:p>
          <a:p>
            <a:pPr marL="755650" lvl="1">
              <a:spcBef>
                <a:spcPts val="280"/>
              </a:spcBef>
              <a:buClr>
                <a:srgbClr val="FF0000"/>
              </a:buClr>
              <a:buSzPct val="75000"/>
              <a:buFont typeface="Wingdings"/>
              <a:buChar char=""/>
              <a:tabLst>
                <a:tab pos="755650" algn="l"/>
              </a:tabLst>
            </a:pPr>
            <a:r>
              <a:rPr lang="en-US" sz="2400" dirty="0" smtClean="0">
                <a:solidFill>
                  <a:srgbClr val="545471"/>
                </a:solidFill>
                <a:latin typeface="Cambria" pitchFamily="18" charset="0"/>
                <a:cs typeface="Tahoma"/>
              </a:rPr>
              <a:t>3-byte</a:t>
            </a:r>
            <a:r>
              <a:rPr lang="en-US" sz="2400" spc="-5" dirty="0" smtClean="0">
                <a:solidFill>
                  <a:srgbClr val="545471"/>
                </a:solidFill>
                <a:latin typeface="Cambria" pitchFamily="18" charset="0"/>
                <a:cs typeface="Tahoma"/>
              </a:rPr>
              <a:t> </a:t>
            </a:r>
            <a:r>
              <a:rPr lang="en-US" sz="2400" dirty="0" smtClean="0">
                <a:solidFill>
                  <a:srgbClr val="545471"/>
                </a:solidFill>
                <a:latin typeface="Cambria" pitchFamily="18" charset="0"/>
                <a:cs typeface="Tahoma"/>
              </a:rPr>
              <a:t>instruction</a:t>
            </a:r>
            <a:endParaRPr lang="en-US" sz="2400" dirty="0" smtClean="0">
              <a:latin typeface="Cambria" pitchFamily="18" charset="0"/>
              <a:cs typeface="Tahoma"/>
            </a:endParaRPr>
          </a:p>
          <a:p>
            <a:pPr marL="1155700" lvl="2">
              <a:spcBef>
                <a:spcPts val="234"/>
              </a:spcBef>
              <a:buClr>
                <a:srgbClr val="FF0000"/>
              </a:buClr>
              <a:buFont typeface="Wingdings"/>
              <a:buChar char=""/>
              <a:tabLst>
                <a:tab pos="1155700" algn="l"/>
              </a:tabLst>
            </a:pPr>
            <a:r>
              <a:rPr lang="en-US" sz="2000" spc="-5" dirty="0" smtClean="0">
                <a:solidFill>
                  <a:srgbClr val="545471"/>
                </a:solidFill>
                <a:latin typeface="Cambria" pitchFamily="18" charset="0"/>
                <a:cs typeface="Tahoma"/>
              </a:rPr>
              <a:t>First byte is the</a:t>
            </a:r>
            <a:r>
              <a:rPr lang="en-US" sz="2000" spc="10" dirty="0" smtClean="0">
                <a:solidFill>
                  <a:srgbClr val="545471"/>
                </a:solidFill>
                <a:latin typeface="Cambria" pitchFamily="18" charset="0"/>
                <a:cs typeface="Tahoma"/>
              </a:rPr>
              <a:t> </a:t>
            </a:r>
            <a:r>
              <a:rPr lang="en-US" sz="2000" spc="-5" dirty="0" err="1" smtClean="0">
                <a:solidFill>
                  <a:srgbClr val="545471"/>
                </a:solidFill>
                <a:latin typeface="Cambria" pitchFamily="18" charset="0"/>
                <a:cs typeface="Tahoma"/>
              </a:rPr>
              <a:t>opcode</a:t>
            </a:r>
            <a:endParaRPr lang="en-US" sz="2000" dirty="0" smtClean="0">
              <a:latin typeface="Cambria" pitchFamily="18" charset="0"/>
              <a:cs typeface="Tahoma"/>
            </a:endParaRPr>
          </a:p>
          <a:p>
            <a:pPr marL="1155700" marR="252095" lvl="2">
              <a:lnSpc>
                <a:spcPts val="2160"/>
              </a:lnSpc>
              <a:spcBef>
                <a:spcPts val="509"/>
              </a:spcBef>
              <a:buClr>
                <a:srgbClr val="FF0000"/>
              </a:buClr>
              <a:buFont typeface="Wingdings"/>
              <a:buChar char=""/>
              <a:tabLst>
                <a:tab pos="1155700" algn="l"/>
              </a:tabLst>
            </a:pPr>
            <a:r>
              <a:rPr lang="en-US" sz="2000" spc="-5" dirty="0" smtClean="0">
                <a:solidFill>
                  <a:srgbClr val="545471"/>
                </a:solidFill>
                <a:latin typeface="Cambria" pitchFamily="18" charset="0"/>
                <a:cs typeface="Tahoma"/>
              </a:rPr>
              <a:t>Second and third bytes represent the 16-bit  target</a:t>
            </a:r>
            <a:r>
              <a:rPr lang="en-US" sz="2000" dirty="0" smtClean="0">
                <a:solidFill>
                  <a:srgbClr val="545471"/>
                </a:solidFill>
                <a:latin typeface="Cambria" pitchFamily="18" charset="0"/>
                <a:cs typeface="Tahoma"/>
              </a:rPr>
              <a:t> </a:t>
            </a:r>
            <a:r>
              <a:rPr lang="en-US" sz="2000" spc="-5" dirty="0" smtClean="0">
                <a:solidFill>
                  <a:srgbClr val="545471"/>
                </a:solidFill>
                <a:latin typeface="Cambria" pitchFamily="18" charset="0"/>
                <a:cs typeface="Tahoma"/>
              </a:rPr>
              <a:t>address</a:t>
            </a:r>
            <a:endParaRPr lang="en-US" sz="2000" dirty="0" smtClean="0">
              <a:latin typeface="Cambria" pitchFamily="18" charset="0"/>
              <a:cs typeface="Tahoma"/>
            </a:endParaRPr>
          </a:p>
          <a:p>
            <a:pPr marL="1612900" lvl="3">
              <a:spcBef>
                <a:spcPts val="209"/>
              </a:spcBef>
              <a:buFont typeface="Times New Roman"/>
              <a:buChar char="–"/>
              <a:tabLst>
                <a:tab pos="1612900" algn="l"/>
              </a:tabLst>
            </a:pPr>
            <a:r>
              <a:rPr lang="en-US" spc="-5" dirty="0" smtClean="0">
                <a:solidFill>
                  <a:srgbClr val="545471"/>
                </a:solidFill>
                <a:latin typeface="Cambria" pitchFamily="18" charset="0"/>
                <a:cs typeface="Tahoma"/>
              </a:rPr>
              <a:t>Any memory </a:t>
            </a:r>
            <a:r>
              <a:rPr lang="en-US" dirty="0" smtClean="0">
                <a:solidFill>
                  <a:srgbClr val="545471"/>
                </a:solidFill>
                <a:latin typeface="Cambria" pitchFamily="18" charset="0"/>
                <a:cs typeface="Tahoma"/>
              </a:rPr>
              <a:t>location from </a:t>
            </a:r>
            <a:r>
              <a:rPr lang="en-US" spc="-5" dirty="0" smtClean="0">
                <a:solidFill>
                  <a:srgbClr val="545471"/>
                </a:solidFill>
                <a:latin typeface="Cambria" pitchFamily="18" charset="0"/>
                <a:cs typeface="Tahoma"/>
              </a:rPr>
              <a:t>0000 to</a:t>
            </a:r>
            <a:r>
              <a:rPr lang="en-US" spc="5" dirty="0" smtClean="0">
                <a:solidFill>
                  <a:srgbClr val="545471"/>
                </a:solidFill>
                <a:latin typeface="Cambria" pitchFamily="18" charset="0"/>
                <a:cs typeface="Tahoma"/>
              </a:rPr>
              <a:t> </a:t>
            </a:r>
            <a:r>
              <a:rPr lang="en-US" spc="-5" dirty="0" smtClean="0">
                <a:solidFill>
                  <a:srgbClr val="545471"/>
                </a:solidFill>
                <a:latin typeface="Cambria" pitchFamily="18" charset="0"/>
                <a:cs typeface="Tahoma"/>
              </a:rPr>
              <a:t>FFFFH</a:t>
            </a:r>
            <a:endParaRPr lang="en-US" dirty="0" smtClean="0">
              <a:latin typeface="Cambria" pitchFamily="18" charset="0"/>
              <a:cs typeface="Tahoma"/>
            </a:endParaRPr>
          </a:p>
          <a:p>
            <a:pPr marL="12700">
              <a:lnSpc>
                <a:spcPct val="100000"/>
              </a:lnSpc>
              <a:spcBef>
                <a:spcPts val="345"/>
              </a:spcBef>
            </a:pPr>
            <a:r>
              <a:rPr lang="en-US" sz="2000" b="1" spc="-5" dirty="0" smtClean="0">
                <a:latin typeface="Cambria" pitchFamily="18" charset="0"/>
                <a:cs typeface="Courier New"/>
              </a:rPr>
              <a:t>SJMP </a:t>
            </a:r>
            <a:r>
              <a:rPr lang="en-US" sz="2800" dirty="0" smtClean="0">
                <a:latin typeface="Cambria" pitchFamily="18" charset="0"/>
                <a:cs typeface="Tahoma"/>
              </a:rPr>
              <a:t>(short</a:t>
            </a:r>
            <a:r>
              <a:rPr lang="en-US" sz="2800" spc="-575" dirty="0" smtClean="0">
                <a:latin typeface="Cambria" pitchFamily="18" charset="0"/>
                <a:cs typeface="Tahoma"/>
              </a:rPr>
              <a:t> </a:t>
            </a:r>
            <a:r>
              <a:rPr lang="en-US" sz="2800" dirty="0" smtClean="0">
                <a:latin typeface="Cambria" pitchFamily="18" charset="0"/>
                <a:cs typeface="Tahoma"/>
              </a:rPr>
              <a:t>jump)</a:t>
            </a:r>
          </a:p>
          <a:p>
            <a:pPr marL="755650" lvl="1">
              <a:spcBef>
                <a:spcPts val="280"/>
              </a:spcBef>
              <a:buClr>
                <a:srgbClr val="FF0000"/>
              </a:buClr>
              <a:buSzPct val="75000"/>
              <a:buFont typeface="Wingdings"/>
              <a:buChar char=""/>
              <a:tabLst>
                <a:tab pos="755650" algn="l"/>
              </a:tabLst>
            </a:pPr>
            <a:r>
              <a:rPr lang="en-US" sz="2400" dirty="0" smtClean="0">
                <a:solidFill>
                  <a:srgbClr val="545471"/>
                </a:solidFill>
                <a:latin typeface="Cambria" pitchFamily="18" charset="0"/>
                <a:cs typeface="Tahoma"/>
              </a:rPr>
              <a:t>2-byte</a:t>
            </a:r>
            <a:r>
              <a:rPr lang="en-US" sz="2400" spc="-5" dirty="0" smtClean="0">
                <a:solidFill>
                  <a:srgbClr val="545471"/>
                </a:solidFill>
                <a:latin typeface="Cambria" pitchFamily="18" charset="0"/>
                <a:cs typeface="Tahoma"/>
              </a:rPr>
              <a:t> </a:t>
            </a:r>
            <a:r>
              <a:rPr lang="en-US" sz="2400" dirty="0" smtClean="0">
                <a:solidFill>
                  <a:srgbClr val="545471"/>
                </a:solidFill>
                <a:latin typeface="Cambria" pitchFamily="18" charset="0"/>
                <a:cs typeface="Tahoma"/>
              </a:rPr>
              <a:t>instruction</a:t>
            </a:r>
            <a:endParaRPr lang="en-US" sz="2400" dirty="0" smtClean="0">
              <a:latin typeface="Cambria" pitchFamily="18" charset="0"/>
              <a:cs typeface="Tahoma"/>
            </a:endParaRPr>
          </a:p>
          <a:p>
            <a:pPr marL="1155700" lvl="2">
              <a:spcBef>
                <a:spcPts val="229"/>
              </a:spcBef>
              <a:buClr>
                <a:srgbClr val="FF0000"/>
              </a:buClr>
              <a:buFont typeface="Wingdings"/>
              <a:buChar char=""/>
              <a:tabLst>
                <a:tab pos="1155700" algn="l"/>
              </a:tabLst>
            </a:pPr>
            <a:r>
              <a:rPr lang="en-US" sz="2000" spc="-5" dirty="0" smtClean="0">
                <a:solidFill>
                  <a:srgbClr val="545471"/>
                </a:solidFill>
                <a:latin typeface="Cambria" pitchFamily="18" charset="0"/>
                <a:cs typeface="Tahoma"/>
              </a:rPr>
              <a:t>First byte is the</a:t>
            </a:r>
            <a:r>
              <a:rPr lang="en-US" sz="2000" spc="20" dirty="0" smtClean="0">
                <a:solidFill>
                  <a:srgbClr val="545471"/>
                </a:solidFill>
                <a:latin typeface="Cambria" pitchFamily="18" charset="0"/>
                <a:cs typeface="Tahoma"/>
              </a:rPr>
              <a:t> </a:t>
            </a:r>
            <a:r>
              <a:rPr lang="en-US" sz="2000" spc="-5" dirty="0" err="1" smtClean="0">
                <a:solidFill>
                  <a:srgbClr val="545471"/>
                </a:solidFill>
                <a:latin typeface="Cambria" pitchFamily="18" charset="0"/>
                <a:cs typeface="Tahoma"/>
              </a:rPr>
              <a:t>opcode</a:t>
            </a:r>
            <a:endParaRPr lang="en-US" sz="2000" dirty="0" smtClean="0">
              <a:latin typeface="Cambria" pitchFamily="18" charset="0"/>
              <a:cs typeface="Tahoma"/>
            </a:endParaRPr>
          </a:p>
          <a:p>
            <a:pPr marL="1155700" lvl="2">
              <a:spcBef>
                <a:spcPts val="235"/>
              </a:spcBef>
              <a:buClr>
                <a:srgbClr val="FF0000"/>
              </a:buClr>
              <a:buFont typeface="Wingdings"/>
              <a:buChar char=""/>
              <a:tabLst>
                <a:tab pos="1155700" algn="l"/>
              </a:tabLst>
            </a:pPr>
            <a:r>
              <a:rPr lang="en-US" sz="2000" spc="-5" dirty="0" smtClean="0">
                <a:solidFill>
                  <a:srgbClr val="545471"/>
                </a:solidFill>
                <a:latin typeface="Cambria" pitchFamily="18" charset="0"/>
                <a:cs typeface="Tahoma"/>
              </a:rPr>
              <a:t>Second byte is the relative target</a:t>
            </a:r>
            <a:r>
              <a:rPr lang="en-US" sz="2000" spc="45" dirty="0" smtClean="0">
                <a:solidFill>
                  <a:srgbClr val="545471"/>
                </a:solidFill>
                <a:latin typeface="Cambria" pitchFamily="18" charset="0"/>
                <a:cs typeface="Tahoma"/>
              </a:rPr>
              <a:t> </a:t>
            </a:r>
            <a:r>
              <a:rPr lang="en-US" sz="2000" spc="-5" dirty="0" smtClean="0">
                <a:solidFill>
                  <a:srgbClr val="545471"/>
                </a:solidFill>
                <a:latin typeface="Cambria" pitchFamily="18" charset="0"/>
                <a:cs typeface="Tahoma"/>
              </a:rPr>
              <a:t>address</a:t>
            </a:r>
            <a:endParaRPr lang="en-US" sz="2000" dirty="0" smtClean="0">
              <a:latin typeface="Cambria" pitchFamily="18" charset="0"/>
              <a:cs typeface="Tahoma"/>
            </a:endParaRPr>
          </a:p>
          <a:p>
            <a:pPr marL="1612900" lvl="3">
              <a:lnSpc>
                <a:spcPts val="2280"/>
              </a:lnSpc>
              <a:spcBef>
                <a:spcPts val="240"/>
              </a:spcBef>
              <a:buFont typeface="Times New Roman"/>
              <a:buChar char="–"/>
              <a:tabLst>
                <a:tab pos="1612900" algn="l"/>
              </a:tabLst>
            </a:pPr>
            <a:r>
              <a:rPr lang="en-US" spc="-5" dirty="0" smtClean="0">
                <a:solidFill>
                  <a:srgbClr val="545471"/>
                </a:solidFill>
                <a:latin typeface="Cambria" pitchFamily="18" charset="0"/>
                <a:cs typeface="Tahoma"/>
              </a:rPr>
              <a:t>00 to FFH (forward +127 and</a:t>
            </a:r>
            <a:r>
              <a:rPr lang="en-US" spc="35" dirty="0" smtClean="0">
                <a:solidFill>
                  <a:srgbClr val="545471"/>
                </a:solidFill>
                <a:latin typeface="Cambria" pitchFamily="18" charset="0"/>
                <a:cs typeface="Tahoma"/>
              </a:rPr>
              <a:t> </a:t>
            </a:r>
            <a:r>
              <a:rPr lang="en-US" spc="-5" dirty="0" smtClean="0">
                <a:solidFill>
                  <a:srgbClr val="545471"/>
                </a:solidFill>
                <a:latin typeface="Cambria" pitchFamily="18" charset="0"/>
                <a:cs typeface="Tahoma"/>
              </a:rPr>
              <a:t>backward</a:t>
            </a:r>
            <a:endParaRPr lang="en-US" dirty="0" smtClean="0">
              <a:latin typeface="Cambria" pitchFamily="18" charset="0"/>
              <a:cs typeface="Tahoma"/>
            </a:endParaRPr>
          </a:p>
          <a:p>
            <a:pPr marL="1612265">
              <a:lnSpc>
                <a:spcPts val="2280"/>
              </a:lnSpc>
            </a:pPr>
            <a:r>
              <a:rPr lang="en-US" sz="2000" spc="-5" dirty="0" smtClean="0">
                <a:solidFill>
                  <a:srgbClr val="545471"/>
                </a:solidFill>
                <a:latin typeface="Cambria" pitchFamily="18" charset="0"/>
                <a:cs typeface="Tahoma"/>
              </a:rPr>
              <a:t>-128 bytes from the current</a:t>
            </a:r>
            <a:r>
              <a:rPr lang="en-US" sz="2000" spc="20" dirty="0" smtClean="0">
                <a:solidFill>
                  <a:srgbClr val="545471"/>
                </a:solidFill>
                <a:latin typeface="Cambria" pitchFamily="18" charset="0"/>
                <a:cs typeface="Tahoma"/>
              </a:rPr>
              <a:t> </a:t>
            </a:r>
            <a:r>
              <a:rPr lang="en-US" sz="2000" spc="-5" dirty="0" smtClean="0">
                <a:solidFill>
                  <a:srgbClr val="545471"/>
                </a:solidFill>
                <a:latin typeface="Cambria" pitchFamily="18" charset="0"/>
                <a:cs typeface="Tahoma"/>
              </a:rPr>
              <a:t>PC)</a:t>
            </a:r>
            <a:endParaRPr lang="en-US" dirty="0" smtClean="0">
              <a:latin typeface="Cambria" pitchFamily="18" charset="0"/>
            </a:endParaRPr>
          </a:p>
          <a:p>
            <a:endParaRPr lang="en-US" dirty="0"/>
          </a:p>
        </p:txBody>
      </p:sp>
    </p:spTree>
    <p:extLst>
      <p:ext uri="{BB962C8B-B14F-4D97-AF65-F5344CB8AC3E}">
        <p14:creationId xmlns:p14="http://schemas.microsoft.com/office/powerpoint/2010/main" val="30850063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81000"/>
            <a:ext cx="8229600" cy="5745163"/>
          </a:xfrm>
        </p:spPr>
        <p:txBody>
          <a:bodyPr/>
          <a:lstStyle/>
          <a:p>
            <a:pPr marL="355600" marR="446405">
              <a:lnSpc>
                <a:spcPts val="3350"/>
              </a:lnSpc>
              <a:spcBef>
                <a:spcPts val="220"/>
              </a:spcBef>
              <a:buClr>
                <a:srgbClr val="FF0000"/>
              </a:buClr>
              <a:buSzPct val="60714"/>
              <a:buFont typeface="Wingdings"/>
              <a:buChar char=""/>
              <a:tabLst>
                <a:tab pos="355600" algn="l"/>
              </a:tabLst>
            </a:pPr>
            <a:r>
              <a:rPr lang="en-US" sz="2800" dirty="0" smtClean="0">
                <a:latin typeface="Cambria" pitchFamily="18" charset="0"/>
                <a:cs typeface="Tahoma"/>
              </a:rPr>
              <a:t>To calculate the target address of a  short jump </a:t>
            </a:r>
            <a:r>
              <a:rPr lang="en-US" sz="2800" spc="-5" dirty="0" smtClean="0">
                <a:latin typeface="Cambria" pitchFamily="18" charset="0"/>
                <a:cs typeface="Tahoma"/>
              </a:rPr>
              <a:t>(</a:t>
            </a:r>
            <a:r>
              <a:rPr lang="en-US" sz="2000" spc="-5" dirty="0" smtClean="0">
                <a:latin typeface="Cambria" pitchFamily="18" charset="0"/>
                <a:cs typeface="Courier New"/>
              </a:rPr>
              <a:t>SJMP, JNC, JZ, DJNZ,</a:t>
            </a:r>
            <a:r>
              <a:rPr lang="en-US" sz="2000" spc="5" dirty="0" smtClean="0">
                <a:latin typeface="Cambria" pitchFamily="18" charset="0"/>
                <a:cs typeface="Courier New"/>
              </a:rPr>
              <a:t> </a:t>
            </a:r>
            <a:r>
              <a:rPr lang="en-US" sz="2000" spc="-5" dirty="0" smtClean="0">
                <a:latin typeface="Cambria" pitchFamily="18" charset="0"/>
                <a:cs typeface="Tahoma"/>
              </a:rPr>
              <a:t>etc.</a:t>
            </a:r>
            <a:r>
              <a:rPr lang="en-US" sz="2800" spc="-5" dirty="0" smtClean="0">
                <a:latin typeface="Cambria" pitchFamily="18" charset="0"/>
                <a:cs typeface="Tahoma"/>
              </a:rPr>
              <a:t>)</a:t>
            </a:r>
            <a:endParaRPr lang="en-US" sz="2800" dirty="0" smtClean="0">
              <a:latin typeface="Cambria" pitchFamily="18" charset="0"/>
              <a:cs typeface="Tahoma"/>
            </a:endParaRPr>
          </a:p>
          <a:p>
            <a:pPr marL="755650" marR="81915" lvl="1">
              <a:spcBef>
                <a:spcPts val="470"/>
              </a:spcBef>
              <a:buClr>
                <a:srgbClr val="FF0000"/>
              </a:buClr>
              <a:buSzPct val="75000"/>
              <a:buFont typeface="Wingdings"/>
              <a:buChar char=""/>
              <a:tabLst>
                <a:tab pos="755650" algn="l"/>
              </a:tabLst>
            </a:pPr>
            <a:r>
              <a:rPr lang="en-US" sz="2400" dirty="0" smtClean="0">
                <a:solidFill>
                  <a:srgbClr val="545471"/>
                </a:solidFill>
                <a:latin typeface="Cambria" pitchFamily="18" charset="0"/>
                <a:cs typeface="Tahoma"/>
              </a:rPr>
              <a:t>The </a:t>
            </a:r>
            <a:r>
              <a:rPr lang="en-US" sz="2400" spc="-5" dirty="0" smtClean="0">
                <a:solidFill>
                  <a:srgbClr val="545471"/>
                </a:solidFill>
                <a:latin typeface="Cambria" pitchFamily="18" charset="0"/>
                <a:cs typeface="Tahoma"/>
              </a:rPr>
              <a:t>second byte </a:t>
            </a:r>
            <a:r>
              <a:rPr lang="en-US" sz="2400" dirty="0" smtClean="0">
                <a:solidFill>
                  <a:srgbClr val="545471"/>
                </a:solidFill>
                <a:latin typeface="Cambria" pitchFamily="18" charset="0"/>
                <a:cs typeface="Tahoma"/>
              </a:rPr>
              <a:t>is </a:t>
            </a:r>
            <a:r>
              <a:rPr lang="en-US" sz="2400" spc="-5" dirty="0" smtClean="0">
                <a:solidFill>
                  <a:srgbClr val="545471"/>
                </a:solidFill>
                <a:latin typeface="Cambria" pitchFamily="18" charset="0"/>
                <a:cs typeface="Tahoma"/>
              </a:rPr>
              <a:t>added </a:t>
            </a:r>
            <a:r>
              <a:rPr lang="en-US" sz="2400" dirty="0" smtClean="0">
                <a:solidFill>
                  <a:srgbClr val="545471"/>
                </a:solidFill>
                <a:latin typeface="Cambria" pitchFamily="18" charset="0"/>
                <a:cs typeface="Tahoma"/>
              </a:rPr>
              <a:t>to the PC of the  </a:t>
            </a:r>
            <a:r>
              <a:rPr lang="en-US" sz="2400" spc="-5" dirty="0" smtClean="0">
                <a:solidFill>
                  <a:srgbClr val="545471"/>
                </a:solidFill>
                <a:latin typeface="Cambria" pitchFamily="18" charset="0"/>
                <a:cs typeface="Tahoma"/>
              </a:rPr>
              <a:t>instruction immediately below the</a:t>
            </a:r>
            <a:r>
              <a:rPr lang="en-US" sz="2400" spc="-20" dirty="0" smtClean="0">
                <a:solidFill>
                  <a:srgbClr val="545471"/>
                </a:solidFill>
                <a:latin typeface="Cambria" pitchFamily="18" charset="0"/>
                <a:cs typeface="Tahoma"/>
              </a:rPr>
              <a:t> </a:t>
            </a:r>
            <a:r>
              <a:rPr lang="en-US" sz="2400" spc="-10" dirty="0" smtClean="0">
                <a:solidFill>
                  <a:srgbClr val="545471"/>
                </a:solidFill>
                <a:latin typeface="Cambria" pitchFamily="18" charset="0"/>
                <a:cs typeface="Tahoma"/>
              </a:rPr>
              <a:t>jump</a:t>
            </a:r>
            <a:endParaRPr lang="en-US" sz="2400" dirty="0" smtClean="0">
              <a:latin typeface="Cambria" pitchFamily="18" charset="0"/>
              <a:cs typeface="Tahoma"/>
            </a:endParaRPr>
          </a:p>
          <a:p>
            <a:pPr marL="355600" marR="5080">
              <a:spcBef>
                <a:spcPts val="675"/>
              </a:spcBef>
              <a:buClr>
                <a:srgbClr val="FF0000"/>
              </a:buClr>
              <a:buSzPct val="60714"/>
              <a:buFont typeface="Wingdings"/>
              <a:buChar char=""/>
              <a:tabLst>
                <a:tab pos="355600" algn="l"/>
              </a:tabLst>
            </a:pPr>
            <a:r>
              <a:rPr lang="en-US" sz="2800" dirty="0" smtClean="0">
                <a:latin typeface="Cambria" pitchFamily="18" charset="0"/>
                <a:cs typeface="Tahoma"/>
              </a:rPr>
              <a:t>If the target address is more than</a:t>
            </a:r>
            <a:r>
              <a:rPr lang="en-US" sz="2800" spc="-75" dirty="0" smtClean="0">
                <a:latin typeface="Cambria" pitchFamily="18" charset="0"/>
                <a:cs typeface="Tahoma"/>
              </a:rPr>
              <a:t> </a:t>
            </a:r>
            <a:r>
              <a:rPr lang="en-US" sz="2800" dirty="0" smtClean="0">
                <a:latin typeface="Cambria" pitchFamily="18" charset="0"/>
                <a:cs typeface="Tahoma"/>
              </a:rPr>
              <a:t>-128  to +127 bytes from the address below  </a:t>
            </a:r>
            <a:r>
              <a:rPr lang="en-US" sz="2800" spc="-5" dirty="0" smtClean="0">
                <a:latin typeface="Cambria" pitchFamily="18" charset="0"/>
                <a:cs typeface="Tahoma"/>
              </a:rPr>
              <a:t>the </a:t>
            </a:r>
            <a:r>
              <a:rPr lang="en-US" sz="2800" dirty="0" smtClean="0">
                <a:latin typeface="Cambria" pitchFamily="18" charset="0"/>
                <a:cs typeface="Tahoma"/>
              </a:rPr>
              <a:t>short </a:t>
            </a:r>
            <a:r>
              <a:rPr lang="en-US" sz="2800" spc="-5" dirty="0" smtClean="0">
                <a:latin typeface="Cambria" pitchFamily="18" charset="0"/>
                <a:cs typeface="Tahoma"/>
              </a:rPr>
              <a:t>jump instruction</a:t>
            </a:r>
            <a:endParaRPr lang="en-US" sz="2800" dirty="0" smtClean="0">
              <a:latin typeface="Cambria" pitchFamily="18" charset="0"/>
              <a:cs typeface="Tahoma"/>
            </a:endParaRPr>
          </a:p>
          <a:p>
            <a:pPr marL="755650" marR="794385" lvl="1">
              <a:spcBef>
                <a:spcPts val="570"/>
              </a:spcBef>
              <a:buClr>
                <a:srgbClr val="FF0000"/>
              </a:buClr>
              <a:buSzPct val="75000"/>
              <a:buFont typeface="Wingdings"/>
              <a:buChar char=""/>
              <a:tabLst>
                <a:tab pos="755650" algn="l"/>
              </a:tabLst>
            </a:pPr>
            <a:r>
              <a:rPr lang="en-US" sz="2400" spc="-5" dirty="0" smtClean="0">
                <a:solidFill>
                  <a:srgbClr val="545471"/>
                </a:solidFill>
                <a:latin typeface="Cambria" pitchFamily="18" charset="0"/>
                <a:cs typeface="Tahoma"/>
              </a:rPr>
              <a:t>The </a:t>
            </a:r>
            <a:r>
              <a:rPr lang="en-US" sz="2400" dirty="0" smtClean="0">
                <a:solidFill>
                  <a:srgbClr val="545471"/>
                </a:solidFill>
                <a:latin typeface="Cambria" pitchFamily="18" charset="0"/>
                <a:cs typeface="Tahoma"/>
              </a:rPr>
              <a:t>assembler </a:t>
            </a:r>
            <a:r>
              <a:rPr lang="en-US" sz="2400" spc="-5" dirty="0" smtClean="0">
                <a:solidFill>
                  <a:srgbClr val="545471"/>
                </a:solidFill>
                <a:latin typeface="Cambria" pitchFamily="18" charset="0"/>
                <a:cs typeface="Tahoma"/>
              </a:rPr>
              <a:t>will generate </a:t>
            </a:r>
            <a:r>
              <a:rPr lang="en-US" sz="2400" dirty="0" smtClean="0">
                <a:solidFill>
                  <a:srgbClr val="545471"/>
                </a:solidFill>
                <a:latin typeface="Cambria" pitchFamily="18" charset="0"/>
                <a:cs typeface="Tahoma"/>
              </a:rPr>
              <a:t>an error  </a:t>
            </a:r>
            <a:r>
              <a:rPr lang="en-US" sz="2400" spc="-5" dirty="0" smtClean="0">
                <a:solidFill>
                  <a:srgbClr val="545471"/>
                </a:solidFill>
                <a:latin typeface="Cambria" pitchFamily="18" charset="0"/>
                <a:cs typeface="Tahoma"/>
              </a:rPr>
              <a:t>stating the jump is out of</a:t>
            </a:r>
            <a:r>
              <a:rPr lang="en-US" sz="2400" spc="15" dirty="0" smtClean="0">
                <a:solidFill>
                  <a:srgbClr val="545471"/>
                </a:solidFill>
                <a:latin typeface="Cambria" pitchFamily="18" charset="0"/>
                <a:cs typeface="Tahoma"/>
              </a:rPr>
              <a:t> </a:t>
            </a:r>
            <a:r>
              <a:rPr lang="en-US" sz="2400" spc="-10" dirty="0" smtClean="0">
                <a:solidFill>
                  <a:srgbClr val="545471"/>
                </a:solidFill>
                <a:latin typeface="Cambria" pitchFamily="18" charset="0"/>
                <a:cs typeface="Tahoma"/>
              </a:rPr>
              <a:t>range</a:t>
            </a:r>
            <a:endParaRPr lang="en-US" sz="2400" dirty="0" smtClean="0">
              <a:latin typeface="Cambria" pitchFamily="18" charset="0"/>
              <a:cs typeface="Tahoma"/>
            </a:endParaRPr>
          </a:p>
          <a:p>
            <a:endParaRPr lang="en-US" dirty="0"/>
          </a:p>
        </p:txBody>
      </p:sp>
    </p:spTree>
    <p:extLst>
      <p:ext uri="{BB962C8B-B14F-4D97-AF65-F5344CB8AC3E}">
        <p14:creationId xmlns:p14="http://schemas.microsoft.com/office/powerpoint/2010/main" val="769713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Register Banks</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381000" y="1447800"/>
            <a:ext cx="6338722" cy="4464292"/>
          </a:xfrm>
          <a:prstGeom prst="rect">
            <a:avLst/>
          </a:prstGeom>
          <a:noFill/>
          <a:ln w="9525">
            <a:noFill/>
            <a:miter lim="800000"/>
            <a:headEnd/>
            <a:tailEnd/>
          </a:ln>
        </p:spPr>
      </p:pic>
      <p:sp>
        <p:nvSpPr>
          <p:cNvPr id="5" name="Rectangle 4"/>
          <p:cNvSpPr/>
          <p:nvPr/>
        </p:nvSpPr>
        <p:spPr>
          <a:xfrm>
            <a:off x="4343400" y="5715000"/>
            <a:ext cx="4572000" cy="646331"/>
          </a:xfrm>
          <a:prstGeom prst="rect">
            <a:avLst/>
          </a:prstGeom>
        </p:spPr>
        <p:txBody>
          <a:bodyPr>
            <a:spAutoFit/>
          </a:bodyPr>
          <a:lstStyle/>
          <a:p>
            <a:r>
              <a:rPr lang="en-US" dirty="0" smtClean="0"/>
              <a:t>https://srinivas4706.blogspot.com/2019/02/unit-ii-microcontroller-notes.html</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1371601" y="1143000"/>
            <a:ext cx="6247002" cy="5577681"/>
          </a:xfrm>
          <a:prstGeom prst="rect">
            <a:avLst/>
          </a:prstGeom>
          <a:noFill/>
          <a:ln w="9525">
            <a:noFill/>
            <a:miter lim="800000"/>
            <a:headEnd/>
            <a:tailEnd/>
          </a:ln>
          <a:effectLst/>
        </p:spPr>
      </p:pic>
    </p:spTree>
    <p:extLst>
      <p:ext uri="{BB962C8B-B14F-4D97-AF65-F5344CB8AC3E}">
        <p14:creationId xmlns:p14="http://schemas.microsoft.com/office/powerpoint/2010/main" val="31219931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457200" y="0"/>
            <a:ext cx="8458200" cy="6701610"/>
          </a:xfrm>
          <a:prstGeom prst="rect">
            <a:avLst/>
          </a:prstGeom>
          <a:noFill/>
          <a:ln w="9525">
            <a:noFill/>
            <a:miter lim="800000"/>
            <a:headEnd/>
            <a:tailEnd/>
          </a:ln>
          <a:effectLst/>
        </p:spPr>
      </p:pic>
    </p:spTree>
    <p:extLst>
      <p:ext uri="{BB962C8B-B14F-4D97-AF65-F5344CB8AC3E}">
        <p14:creationId xmlns:p14="http://schemas.microsoft.com/office/powerpoint/2010/main" val="2859911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pPr lvl="2" algn="ctr" rtl="0">
              <a:spcBef>
                <a:spcPct val="0"/>
              </a:spcBef>
            </a:pPr>
            <a:r>
              <a:rPr lang="en-US" sz="4400" b="1" dirty="0" smtClean="0">
                <a:latin typeface="Cambria" pitchFamily="18" charset="0"/>
              </a:rPr>
              <a:t>5.Subroutine instructions</a:t>
            </a:r>
            <a:br>
              <a:rPr lang="en-US" sz="4400" b="1" dirty="0" smtClean="0">
                <a:latin typeface="Cambria" pitchFamily="18" charset="0"/>
              </a:rPr>
            </a:br>
            <a:endParaRPr lang="en-US" sz="4400" b="1" dirty="0"/>
          </a:p>
        </p:txBody>
      </p:sp>
      <p:sp>
        <p:nvSpPr>
          <p:cNvPr id="3" name="Content Placeholder 2"/>
          <p:cNvSpPr>
            <a:spLocks noGrp="1"/>
          </p:cNvSpPr>
          <p:nvPr>
            <p:ph idx="1"/>
          </p:nvPr>
        </p:nvSpPr>
        <p:spPr>
          <a:xfrm>
            <a:off x="457200" y="838200"/>
            <a:ext cx="8229600" cy="5791200"/>
          </a:xfrm>
        </p:spPr>
        <p:txBody>
          <a:bodyPr/>
          <a:lstStyle/>
          <a:p>
            <a:pPr marL="355600">
              <a:spcBef>
                <a:spcPts val="405"/>
              </a:spcBef>
              <a:buClr>
                <a:srgbClr val="FF0000"/>
              </a:buClr>
              <a:buSzPct val="60714"/>
              <a:buFont typeface="Wingdings"/>
              <a:buChar char=""/>
              <a:tabLst>
                <a:tab pos="355600" algn="l"/>
              </a:tabLst>
            </a:pPr>
            <a:r>
              <a:rPr lang="en-US" sz="2800" dirty="0" smtClean="0">
                <a:latin typeface="Tahoma"/>
                <a:cs typeface="Tahoma"/>
              </a:rPr>
              <a:t>Call instruction is used to call</a:t>
            </a:r>
            <a:r>
              <a:rPr lang="en-US" sz="2800" spc="-70" dirty="0" smtClean="0">
                <a:latin typeface="Tahoma"/>
                <a:cs typeface="Tahoma"/>
              </a:rPr>
              <a:t> </a:t>
            </a:r>
            <a:r>
              <a:rPr lang="en-US" sz="2800" dirty="0" smtClean="0">
                <a:latin typeface="Tahoma"/>
                <a:cs typeface="Tahoma"/>
              </a:rPr>
              <a:t>subroutine</a:t>
            </a:r>
          </a:p>
          <a:p>
            <a:pPr marL="755650" marR="15240" lvl="1">
              <a:lnSpc>
                <a:spcPts val="2590"/>
              </a:lnSpc>
              <a:spcBef>
                <a:spcPts val="590"/>
              </a:spcBef>
              <a:buClr>
                <a:srgbClr val="FF0000"/>
              </a:buClr>
              <a:buSzPct val="75000"/>
              <a:buFont typeface="Wingdings"/>
              <a:buChar char=""/>
              <a:tabLst>
                <a:tab pos="755650" algn="l"/>
              </a:tabLst>
            </a:pPr>
            <a:r>
              <a:rPr lang="en-US" sz="2400" spc="-5" dirty="0" smtClean="0">
                <a:solidFill>
                  <a:srgbClr val="545471"/>
                </a:solidFill>
                <a:latin typeface="Tahoma"/>
                <a:cs typeface="Tahoma"/>
              </a:rPr>
              <a:t>Subroutines are often used to perform tasks  that need to be performed</a:t>
            </a:r>
            <a:r>
              <a:rPr lang="en-US" sz="2400" spc="-15" dirty="0" smtClean="0">
                <a:solidFill>
                  <a:srgbClr val="545471"/>
                </a:solidFill>
                <a:latin typeface="Tahoma"/>
                <a:cs typeface="Tahoma"/>
              </a:rPr>
              <a:t> </a:t>
            </a:r>
            <a:r>
              <a:rPr lang="en-US" sz="2400" spc="-10" dirty="0" smtClean="0">
                <a:solidFill>
                  <a:srgbClr val="545471"/>
                </a:solidFill>
                <a:latin typeface="Tahoma"/>
                <a:cs typeface="Tahoma"/>
              </a:rPr>
              <a:t>frequently</a:t>
            </a:r>
            <a:endParaRPr lang="en-US" sz="2400" dirty="0" smtClean="0">
              <a:latin typeface="Tahoma"/>
              <a:cs typeface="Tahoma"/>
            </a:endParaRPr>
          </a:p>
          <a:p>
            <a:pPr marL="12700">
              <a:lnSpc>
                <a:spcPct val="100000"/>
              </a:lnSpc>
              <a:spcBef>
                <a:spcPts val="300"/>
              </a:spcBef>
            </a:pPr>
            <a:r>
              <a:rPr lang="en-US" sz="2000" b="1" spc="-5" dirty="0" smtClean="0">
                <a:latin typeface="Courier New"/>
                <a:cs typeface="Courier New"/>
              </a:rPr>
              <a:t>LCALL </a:t>
            </a:r>
            <a:r>
              <a:rPr lang="en-US" sz="2800" dirty="0" smtClean="0">
                <a:latin typeface="Tahoma"/>
                <a:cs typeface="Tahoma"/>
              </a:rPr>
              <a:t>(long</a:t>
            </a:r>
            <a:r>
              <a:rPr lang="en-US" sz="2800" spc="-575" dirty="0" smtClean="0">
                <a:latin typeface="Tahoma"/>
                <a:cs typeface="Tahoma"/>
              </a:rPr>
              <a:t> </a:t>
            </a:r>
            <a:r>
              <a:rPr lang="en-US" sz="2800" dirty="0" smtClean="0">
                <a:latin typeface="Tahoma"/>
                <a:cs typeface="Tahoma"/>
              </a:rPr>
              <a:t>call)</a:t>
            </a:r>
          </a:p>
          <a:p>
            <a:pPr marL="755650" lvl="1">
              <a:spcBef>
                <a:spcPts val="280"/>
              </a:spcBef>
              <a:buClr>
                <a:srgbClr val="FF0000"/>
              </a:buClr>
              <a:buSzPct val="75000"/>
              <a:buFont typeface="Wingdings"/>
              <a:buChar char=""/>
              <a:tabLst>
                <a:tab pos="755650" algn="l"/>
              </a:tabLst>
            </a:pPr>
            <a:r>
              <a:rPr lang="en-US" sz="2400" dirty="0" smtClean="0">
                <a:solidFill>
                  <a:srgbClr val="545471"/>
                </a:solidFill>
                <a:latin typeface="Tahoma"/>
                <a:cs typeface="Tahoma"/>
              </a:rPr>
              <a:t>3-byte</a:t>
            </a:r>
            <a:r>
              <a:rPr lang="en-US" sz="2400" spc="-5" dirty="0" smtClean="0">
                <a:solidFill>
                  <a:srgbClr val="545471"/>
                </a:solidFill>
                <a:latin typeface="Tahoma"/>
                <a:cs typeface="Tahoma"/>
              </a:rPr>
              <a:t> </a:t>
            </a:r>
            <a:r>
              <a:rPr lang="en-US" sz="2400" dirty="0" smtClean="0">
                <a:solidFill>
                  <a:srgbClr val="545471"/>
                </a:solidFill>
                <a:latin typeface="Tahoma"/>
                <a:cs typeface="Tahoma"/>
              </a:rPr>
              <a:t>instruction</a:t>
            </a:r>
            <a:endParaRPr lang="en-US" sz="2400" dirty="0" smtClean="0">
              <a:latin typeface="Tahoma"/>
              <a:cs typeface="Tahoma"/>
            </a:endParaRPr>
          </a:p>
          <a:p>
            <a:pPr marL="1155700" lvl="2">
              <a:spcBef>
                <a:spcPts val="229"/>
              </a:spcBef>
              <a:buClr>
                <a:srgbClr val="FF0000"/>
              </a:buClr>
              <a:buFont typeface="Wingdings"/>
              <a:buChar char=""/>
              <a:tabLst>
                <a:tab pos="1155700" algn="l"/>
              </a:tabLst>
            </a:pPr>
            <a:r>
              <a:rPr lang="en-US" sz="2000" spc="-5" dirty="0" smtClean="0">
                <a:solidFill>
                  <a:srgbClr val="545471"/>
                </a:solidFill>
                <a:latin typeface="Tahoma"/>
                <a:cs typeface="Tahoma"/>
              </a:rPr>
              <a:t>First byte is the</a:t>
            </a:r>
            <a:r>
              <a:rPr lang="en-US" sz="2000" spc="20" dirty="0" smtClean="0">
                <a:solidFill>
                  <a:srgbClr val="545471"/>
                </a:solidFill>
                <a:latin typeface="Tahoma"/>
                <a:cs typeface="Tahoma"/>
              </a:rPr>
              <a:t> </a:t>
            </a:r>
            <a:r>
              <a:rPr lang="en-US" sz="2000" spc="-5" dirty="0" err="1" smtClean="0">
                <a:solidFill>
                  <a:srgbClr val="545471"/>
                </a:solidFill>
                <a:latin typeface="Tahoma"/>
                <a:cs typeface="Tahoma"/>
              </a:rPr>
              <a:t>opcode</a:t>
            </a:r>
            <a:endParaRPr lang="en-US" sz="2000" dirty="0" smtClean="0">
              <a:latin typeface="Tahoma"/>
              <a:cs typeface="Tahoma"/>
            </a:endParaRPr>
          </a:p>
          <a:p>
            <a:pPr marL="1155700" marR="298450" lvl="2">
              <a:lnSpc>
                <a:spcPts val="2160"/>
              </a:lnSpc>
              <a:spcBef>
                <a:spcPts val="509"/>
              </a:spcBef>
              <a:buClr>
                <a:srgbClr val="FF0000"/>
              </a:buClr>
              <a:buFont typeface="Wingdings"/>
              <a:buChar char=""/>
              <a:tabLst>
                <a:tab pos="1155700" algn="l"/>
              </a:tabLst>
            </a:pPr>
            <a:r>
              <a:rPr lang="en-US" sz="2000" spc="-5" dirty="0" smtClean="0">
                <a:solidFill>
                  <a:srgbClr val="545471"/>
                </a:solidFill>
                <a:latin typeface="Tahoma"/>
                <a:cs typeface="Tahoma"/>
              </a:rPr>
              <a:t>Second and third bytes are used for address of  target</a:t>
            </a:r>
            <a:r>
              <a:rPr lang="en-US" sz="2000" dirty="0" smtClean="0">
                <a:solidFill>
                  <a:srgbClr val="545471"/>
                </a:solidFill>
                <a:latin typeface="Tahoma"/>
                <a:cs typeface="Tahoma"/>
              </a:rPr>
              <a:t> </a:t>
            </a:r>
            <a:r>
              <a:rPr lang="en-US" sz="2000" spc="-5" dirty="0" smtClean="0">
                <a:solidFill>
                  <a:srgbClr val="545471"/>
                </a:solidFill>
                <a:latin typeface="Tahoma"/>
                <a:cs typeface="Tahoma"/>
              </a:rPr>
              <a:t>subroutine</a:t>
            </a:r>
            <a:endParaRPr lang="en-US" sz="2000" dirty="0" smtClean="0">
              <a:latin typeface="Tahoma"/>
              <a:cs typeface="Tahoma"/>
            </a:endParaRPr>
          </a:p>
          <a:p>
            <a:pPr marL="1612265" marR="316230" indent="-228600">
              <a:lnSpc>
                <a:spcPts val="2160"/>
              </a:lnSpc>
              <a:spcBef>
                <a:spcPts val="480"/>
              </a:spcBef>
            </a:pPr>
            <a:r>
              <a:rPr lang="en-US" sz="2000" spc="-5" dirty="0" smtClean="0">
                <a:solidFill>
                  <a:srgbClr val="545471"/>
                </a:solidFill>
                <a:latin typeface="Times New Roman"/>
                <a:cs typeface="Times New Roman"/>
              </a:rPr>
              <a:t>– </a:t>
            </a:r>
            <a:r>
              <a:rPr lang="en-US" sz="2000" spc="-5" dirty="0" smtClean="0">
                <a:solidFill>
                  <a:srgbClr val="545471"/>
                </a:solidFill>
                <a:latin typeface="Tahoma"/>
                <a:cs typeface="Tahoma"/>
              </a:rPr>
              <a:t>Subroutine is located anywhere within 64K  byte </a:t>
            </a:r>
            <a:r>
              <a:rPr lang="en-US" sz="2000" spc="-10" dirty="0" smtClean="0">
                <a:solidFill>
                  <a:srgbClr val="545471"/>
                </a:solidFill>
                <a:latin typeface="Tahoma"/>
                <a:cs typeface="Tahoma"/>
              </a:rPr>
              <a:t>address</a:t>
            </a:r>
            <a:r>
              <a:rPr lang="en-US" sz="2000" dirty="0" smtClean="0">
                <a:solidFill>
                  <a:srgbClr val="545471"/>
                </a:solidFill>
                <a:latin typeface="Tahoma"/>
                <a:cs typeface="Tahoma"/>
              </a:rPr>
              <a:t> </a:t>
            </a:r>
            <a:r>
              <a:rPr lang="en-US" sz="2000" spc="-10" dirty="0" smtClean="0">
                <a:solidFill>
                  <a:srgbClr val="545471"/>
                </a:solidFill>
                <a:latin typeface="Tahoma"/>
                <a:cs typeface="Tahoma"/>
              </a:rPr>
              <a:t>space</a:t>
            </a:r>
            <a:endParaRPr lang="en-US" sz="2000" dirty="0" smtClean="0">
              <a:latin typeface="Tahoma"/>
              <a:cs typeface="Tahoma"/>
            </a:endParaRPr>
          </a:p>
          <a:p>
            <a:pPr marL="12700">
              <a:lnSpc>
                <a:spcPct val="100000"/>
              </a:lnSpc>
              <a:spcBef>
                <a:spcPts val="320"/>
              </a:spcBef>
            </a:pPr>
            <a:r>
              <a:rPr lang="en-US" sz="2000" b="1" spc="-5" dirty="0" smtClean="0">
                <a:latin typeface="Courier New"/>
                <a:cs typeface="Courier New"/>
              </a:rPr>
              <a:t>ACALL </a:t>
            </a:r>
            <a:r>
              <a:rPr lang="en-US" sz="2800" dirty="0" smtClean="0">
                <a:latin typeface="Tahoma"/>
                <a:cs typeface="Tahoma"/>
              </a:rPr>
              <a:t>(absolute</a:t>
            </a:r>
            <a:r>
              <a:rPr lang="en-US" sz="2800" spc="-575" dirty="0" smtClean="0">
                <a:latin typeface="Tahoma"/>
                <a:cs typeface="Tahoma"/>
              </a:rPr>
              <a:t> </a:t>
            </a:r>
            <a:r>
              <a:rPr lang="en-US" sz="2800" dirty="0" smtClean="0">
                <a:latin typeface="Tahoma"/>
                <a:cs typeface="Tahoma"/>
              </a:rPr>
              <a:t>call)</a:t>
            </a:r>
          </a:p>
          <a:p>
            <a:pPr marL="755650" lvl="1">
              <a:spcBef>
                <a:spcPts val="280"/>
              </a:spcBef>
              <a:buClr>
                <a:srgbClr val="FF0000"/>
              </a:buClr>
              <a:buSzPct val="75000"/>
              <a:buFont typeface="Wingdings"/>
              <a:buChar char=""/>
              <a:tabLst>
                <a:tab pos="755650" algn="l"/>
              </a:tabLst>
            </a:pPr>
            <a:r>
              <a:rPr lang="en-US" sz="2400" dirty="0" smtClean="0">
                <a:solidFill>
                  <a:srgbClr val="545471"/>
                </a:solidFill>
                <a:latin typeface="Tahoma"/>
                <a:cs typeface="Tahoma"/>
              </a:rPr>
              <a:t>2-byte</a:t>
            </a:r>
            <a:r>
              <a:rPr lang="en-US" sz="2400" spc="-5" dirty="0" smtClean="0">
                <a:solidFill>
                  <a:srgbClr val="545471"/>
                </a:solidFill>
                <a:latin typeface="Tahoma"/>
                <a:cs typeface="Tahoma"/>
              </a:rPr>
              <a:t> </a:t>
            </a:r>
            <a:r>
              <a:rPr lang="en-US" sz="2400" dirty="0" smtClean="0">
                <a:solidFill>
                  <a:srgbClr val="545471"/>
                </a:solidFill>
                <a:latin typeface="Tahoma"/>
                <a:cs typeface="Tahoma"/>
              </a:rPr>
              <a:t>instruction</a:t>
            </a:r>
            <a:endParaRPr lang="en-US" sz="2400" dirty="0" smtClean="0">
              <a:latin typeface="Tahoma"/>
              <a:cs typeface="Tahoma"/>
            </a:endParaRPr>
          </a:p>
          <a:p>
            <a:pPr marL="1155700" lvl="2">
              <a:spcBef>
                <a:spcPts val="229"/>
              </a:spcBef>
              <a:buClr>
                <a:srgbClr val="FF0000"/>
              </a:buClr>
              <a:buFont typeface="Wingdings"/>
              <a:buChar char=""/>
              <a:tabLst>
                <a:tab pos="1155700" algn="l"/>
              </a:tabLst>
            </a:pPr>
            <a:r>
              <a:rPr lang="en-US" sz="2000" spc="-5" dirty="0" smtClean="0">
                <a:solidFill>
                  <a:srgbClr val="545471"/>
                </a:solidFill>
                <a:latin typeface="Tahoma"/>
                <a:cs typeface="Tahoma"/>
              </a:rPr>
              <a:t>11 bits are used for address within 2K-byte</a:t>
            </a:r>
            <a:r>
              <a:rPr lang="en-US" sz="2000" spc="95" dirty="0" smtClean="0">
                <a:solidFill>
                  <a:srgbClr val="545471"/>
                </a:solidFill>
                <a:latin typeface="Tahoma"/>
                <a:cs typeface="Tahoma"/>
              </a:rPr>
              <a:t> </a:t>
            </a:r>
            <a:r>
              <a:rPr lang="en-US" sz="2000" spc="-5" dirty="0" smtClean="0">
                <a:solidFill>
                  <a:srgbClr val="545471"/>
                </a:solidFill>
                <a:latin typeface="Tahoma"/>
                <a:cs typeface="Tahoma"/>
              </a:rPr>
              <a:t>range</a:t>
            </a:r>
            <a:endParaRPr lang="en-US" sz="2000" dirty="0" smtClean="0">
              <a:latin typeface="Tahoma"/>
              <a:cs typeface="Tahoma"/>
            </a:endParaRPr>
          </a:p>
          <a:p>
            <a:endParaRPr lang="en-US" dirty="0"/>
          </a:p>
        </p:txBody>
      </p:sp>
    </p:spTree>
    <p:extLst>
      <p:ext uri="{BB962C8B-B14F-4D97-AF65-F5344CB8AC3E}">
        <p14:creationId xmlns:p14="http://schemas.microsoft.com/office/powerpoint/2010/main" val="38867716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381000" y="228600"/>
            <a:ext cx="8229600" cy="6248400"/>
          </a:xfrm>
        </p:spPr>
        <p:txBody>
          <a:bodyPr/>
          <a:lstStyle/>
          <a:p>
            <a:pPr marL="355600" marR="73025">
              <a:spcBef>
                <a:spcPts val="100"/>
              </a:spcBef>
              <a:buClr>
                <a:srgbClr val="FF0000"/>
              </a:buClr>
              <a:buSzPct val="60714"/>
              <a:buFont typeface="Wingdings"/>
              <a:buChar char=""/>
              <a:tabLst>
                <a:tab pos="355600" algn="l"/>
              </a:tabLst>
            </a:pPr>
            <a:r>
              <a:rPr lang="en-US" sz="2800" dirty="0" smtClean="0">
                <a:latin typeface="Tahoma"/>
                <a:cs typeface="Tahoma"/>
              </a:rPr>
              <a:t>When a subroutine is called, control</a:t>
            </a:r>
            <a:r>
              <a:rPr lang="en-US" sz="2800" spc="-75" dirty="0" smtClean="0">
                <a:latin typeface="Tahoma"/>
                <a:cs typeface="Tahoma"/>
              </a:rPr>
              <a:t> </a:t>
            </a:r>
            <a:r>
              <a:rPr lang="en-US" sz="2800" dirty="0" smtClean="0">
                <a:latin typeface="Tahoma"/>
                <a:cs typeface="Tahoma"/>
              </a:rPr>
              <a:t>is  transferred to that subroutine, the  processor</a:t>
            </a:r>
          </a:p>
          <a:p>
            <a:pPr marL="755650" marR="56515" lvl="1">
              <a:spcBef>
                <a:spcPts val="570"/>
              </a:spcBef>
              <a:buClr>
                <a:srgbClr val="FF0000"/>
              </a:buClr>
              <a:buSzPct val="75000"/>
              <a:buFont typeface="Wingdings"/>
              <a:buChar char=""/>
              <a:tabLst>
                <a:tab pos="755650" algn="l"/>
              </a:tabLst>
            </a:pPr>
            <a:r>
              <a:rPr lang="en-US" sz="2400" dirty="0" smtClean="0">
                <a:solidFill>
                  <a:srgbClr val="545471"/>
                </a:solidFill>
                <a:latin typeface="Tahoma"/>
                <a:cs typeface="Tahoma"/>
              </a:rPr>
              <a:t>Saves on the stack the </a:t>
            </a:r>
            <a:r>
              <a:rPr lang="en-US" sz="2400" dirty="0" err="1" smtClean="0">
                <a:solidFill>
                  <a:srgbClr val="545471"/>
                </a:solidFill>
                <a:latin typeface="Tahoma"/>
                <a:cs typeface="Tahoma"/>
              </a:rPr>
              <a:t>the</a:t>
            </a:r>
            <a:r>
              <a:rPr lang="en-US" sz="2400" dirty="0" smtClean="0">
                <a:solidFill>
                  <a:srgbClr val="545471"/>
                </a:solidFill>
                <a:latin typeface="Tahoma"/>
                <a:cs typeface="Tahoma"/>
              </a:rPr>
              <a:t> </a:t>
            </a:r>
            <a:r>
              <a:rPr lang="en-US" sz="2400" spc="-5" dirty="0" smtClean="0">
                <a:solidFill>
                  <a:srgbClr val="545471"/>
                </a:solidFill>
                <a:latin typeface="Tahoma"/>
                <a:cs typeface="Tahoma"/>
              </a:rPr>
              <a:t>address </a:t>
            </a:r>
            <a:r>
              <a:rPr lang="en-US" sz="2400" dirty="0" smtClean="0">
                <a:solidFill>
                  <a:srgbClr val="545471"/>
                </a:solidFill>
                <a:latin typeface="Tahoma"/>
                <a:cs typeface="Tahoma"/>
              </a:rPr>
              <a:t>of</a:t>
            </a:r>
            <a:r>
              <a:rPr lang="en-US" sz="2400" spc="-65" dirty="0" smtClean="0">
                <a:solidFill>
                  <a:srgbClr val="545471"/>
                </a:solidFill>
                <a:latin typeface="Tahoma"/>
                <a:cs typeface="Tahoma"/>
              </a:rPr>
              <a:t> </a:t>
            </a:r>
            <a:r>
              <a:rPr lang="en-US" sz="2400" dirty="0" smtClean="0">
                <a:solidFill>
                  <a:srgbClr val="545471"/>
                </a:solidFill>
                <a:latin typeface="Tahoma"/>
                <a:cs typeface="Tahoma"/>
              </a:rPr>
              <a:t>the  instruction immediately </a:t>
            </a:r>
            <a:r>
              <a:rPr lang="en-US" sz="2400" spc="-5" dirty="0" smtClean="0">
                <a:solidFill>
                  <a:srgbClr val="545471"/>
                </a:solidFill>
                <a:latin typeface="Tahoma"/>
                <a:cs typeface="Tahoma"/>
              </a:rPr>
              <a:t>below </a:t>
            </a:r>
            <a:r>
              <a:rPr lang="en-US" sz="2400" dirty="0" smtClean="0">
                <a:solidFill>
                  <a:srgbClr val="545471"/>
                </a:solidFill>
                <a:latin typeface="Tahoma"/>
                <a:cs typeface="Tahoma"/>
              </a:rPr>
              <a:t>the</a:t>
            </a:r>
            <a:r>
              <a:rPr lang="en-US" sz="2400" spc="-35" dirty="0" smtClean="0">
                <a:solidFill>
                  <a:srgbClr val="545471"/>
                </a:solidFill>
                <a:latin typeface="Tahoma"/>
                <a:cs typeface="Tahoma"/>
              </a:rPr>
              <a:t> </a:t>
            </a:r>
            <a:r>
              <a:rPr lang="en-US" sz="2400" spc="-5" dirty="0" smtClean="0">
                <a:solidFill>
                  <a:srgbClr val="545471"/>
                </a:solidFill>
                <a:latin typeface="Tahoma"/>
                <a:cs typeface="Tahoma"/>
              </a:rPr>
              <a:t>LCALL</a:t>
            </a:r>
            <a:endParaRPr lang="en-US" sz="2400" dirty="0" smtClean="0">
              <a:latin typeface="Tahoma"/>
              <a:cs typeface="Tahoma"/>
            </a:endParaRPr>
          </a:p>
          <a:p>
            <a:pPr marL="755650" marR="106680" lvl="1">
              <a:spcBef>
                <a:spcPts val="570"/>
              </a:spcBef>
              <a:buClr>
                <a:srgbClr val="FF0000"/>
              </a:buClr>
              <a:buSzPct val="75000"/>
              <a:buFont typeface="Wingdings"/>
              <a:buChar char=""/>
              <a:tabLst>
                <a:tab pos="755650" algn="l"/>
              </a:tabLst>
            </a:pPr>
            <a:r>
              <a:rPr lang="en-US" sz="2400" spc="-5" dirty="0" smtClean="0">
                <a:solidFill>
                  <a:srgbClr val="545471"/>
                </a:solidFill>
                <a:latin typeface="Tahoma"/>
                <a:cs typeface="Tahoma"/>
              </a:rPr>
              <a:t>Begins to </a:t>
            </a:r>
            <a:r>
              <a:rPr lang="en-US" sz="2400" dirty="0" smtClean="0">
                <a:solidFill>
                  <a:srgbClr val="545471"/>
                </a:solidFill>
                <a:latin typeface="Tahoma"/>
                <a:cs typeface="Tahoma"/>
              </a:rPr>
              <a:t>fetch </a:t>
            </a:r>
            <a:r>
              <a:rPr lang="en-US" sz="2400" spc="-5" dirty="0" smtClean="0">
                <a:solidFill>
                  <a:srgbClr val="545471"/>
                </a:solidFill>
                <a:latin typeface="Tahoma"/>
                <a:cs typeface="Tahoma"/>
              </a:rPr>
              <a:t>instructions </a:t>
            </a:r>
            <a:r>
              <a:rPr lang="en-US" sz="2400" dirty="0" smtClean="0">
                <a:solidFill>
                  <a:srgbClr val="545471"/>
                </a:solidFill>
                <a:latin typeface="Tahoma"/>
                <a:cs typeface="Tahoma"/>
              </a:rPr>
              <a:t>form </a:t>
            </a:r>
            <a:r>
              <a:rPr lang="en-US" sz="2400" spc="-5" dirty="0" smtClean="0">
                <a:solidFill>
                  <a:srgbClr val="545471"/>
                </a:solidFill>
                <a:latin typeface="Tahoma"/>
                <a:cs typeface="Tahoma"/>
              </a:rPr>
              <a:t>the </a:t>
            </a:r>
            <a:r>
              <a:rPr lang="en-US" sz="2400" spc="-10" dirty="0" smtClean="0">
                <a:solidFill>
                  <a:srgbClr val="545471"/>
                </a:solidFill>
                <a:latin typeface="Tahoma"/>
                <a:cs typeface="Tahoma"/>
              </a:rPr>
              <a:t>new  </a:t>
            </a:r>
            <a:r>
              <a:rPr lang="en-US" sz="2400" dirty="0" smtClean="0">
                <a:solidFill>
                  <a:srgbClr val="545471"/>
                </a:solidFill>
                <a:latin typeface="Tahoma"/>
                <a:cs typeface="Tahoma"/>
              </a:rPr>
              <a:t>location</a:t>
            </a:r>
            <a:endParaRPr lang="en-US" sz="2400" dirty="0" smtClean="0">
              <a:latin typeface="Tahoma"/>
              <a:cs typeface="Tahoma"/>
            </a:endParaRPr>
          </a:p>
          <a:p>
            <a:pPr marL="355600" marR="1229995">
              <a:spcBef>
                <a:spcPts val="670"/>
              </a:spcBef>
              <a:buClr>
                <a:srgbClr val="FF0000"/>
              </a:buClr>
              <a:buSzPct val="60714"/>
              <a:buFont typeface="Wingdings"/>
              <a:buChar char=""/>
              <a:tabLst>
                <a:tab pos="355600" algn="l"/>
              </a:tabLst>
            </a:pPr>
            <a:r>
              <a:rPr lang="en-US" sz="2800" spc="-5" dirty="0" smtClean="0">
                <a:latin typeface="Tahoma"/>
                <a:cs typeface="Tahoma"/>
              </a:rPr>
              <a:t>After finishing execution of the  </a:t>
            </a:r>
            <a:r>
              <a:rPr lang="en-US" sz="2800" dirty="0" smtClean="0">
                <a:latin typeface="Tahoma"/>
                <a:cs typeface="Tahoma"/>
              </a:rPr>
              <a:t>subroutine</a:t>
            </a:r>
          </a:p>
          <a:p>
            <a:pPr marL="755650" marR="5080" lvl="1">
              <a:spcBef>
                <a:spcPts val="570"/>
              </a:spcBef>
              <a:buClr>
                <a:srgbClr val="FF0000"/>
              </a:buClr>
              <a:buSzPct val="75000"/>
              <a:buFont typeface="Wingdings"/>
              <a:buChar char=""/>
              <a:tabLst>
                <a:tab pos="755650" algn="l"/>
              </a:tabLst>
            </a:pPr>
            <a:r>
              <a:rPr lang="en-US" sz="2400" dirty="0" smtClean="0">
                <a:solidFill>
                  <a:srgbClr val="545471"/>
                </a:solidFill>
                <a:latin typeface="Tahoma"/>
                <a:cs typeface="Tahoma"/>
              </a:rPr>
              <a:t>The instruction RET transfers control</a:t>
            </a:r>
            <a:r>
              <a:rPr lang="en-US" sz="2400" spc="-85" dirty="0" smtClean="0">
                <a:solidFill>
                  <a:srgbClr val="545471"/>
                </a:solidFill>
                <a:latin typeface="Tahoma"/>
                <a:cs typeface="Tahoma"/>
              </a:rPr>
              <a:t> </a:t>
            </a:r>
            <a:r>
              <a:rPr lang="en-US" sz="2400" spc="-5" dirty="0" smtClean="0">
                <a:solidFill>
                  <a:srgbClr val="545471"/>
                </a:solidFill>
                <a:latin typeface="Tahoma"/>
                <a:cs typeface="Tahoma"/>
              </a:rPr>
              <a:t>back  </a:t>
            </a:r>
            <a:r>
              <a:rPr lang="en-US" sz="2400" dirty="0" smtClean="0">
                <a:solidFill>
                  <a:srgbClr val="545471"/>
                </a:solidFill>
                <a:latin typeface="Tahoma"/>
                <a:cs typeface="Tahoma"/>
              </a:rPr>
              <a:t>to the</a:t>
            </a:r>
            <a:r>
              <a:rPr lang="en-US" sz="2400" spc="-5" dirty="0" smtClean="0">
                <a:solidFill>
                  <a:srgbClr val="545471"/>
                </a:solidFill>
                <a:latin typeface="Tahoma"/>
                <a:cs typeface="Tahoma"/>
              </a:rPr>
              <a:t> </a:t>
            </a:r>
            <a:r>
              <a:rPr lang="en-US" sz="2400" dirty="0" smtClean="0">
                <a:solidFill>
                  <a:srgbClr val="545471"/>
                </a:solidFill>
                <a:latin typeface="Tahoma"/>
                <a:cs typeface="Tahoma"/>
              </a:rPr>
              <a:t>caller</a:t>
            </a:r>
            <a:endParaRPr lang="en-US" sz="2400" dirty="0" smtClean="0">
              <a:latin typeface="Tahoma"/>
              <a:cs typeface="Tahoma"/>
            </a:endParaRPr>
          </a:p>
          <a:p>
            <a:pPr marL="1155700" marR="869315" lvl="2">
              <a:spcBef>
                <a:spcPts val="475"/>
              </a:spcBef>
              <a:buClr>
                <a:srgbClr val="FF0000"/>
              </a:buClr>
              <a:buFont typeface="Wingdings"/>
              <a:buChar char=""/>
              <a:tabLst>
                <a:tab pos="1155700" algn="l"/>
              </a:tabLst>
            </a:pPr>
            <a:r>
              <a:rPr lang="en-US" sz="2000" spc="-5" dirty="0" smtClean="0">
                <a:solidFill>
                  <a:srgbClr val="545471"/>
                </a:solidFill>
                <a:latin typeface="Tahoma"/>
                <a:cs typeface="Tahoma"/>
              </a:rPr>
              <a:t>Every subroutine needs RET as the last  instruction</a:t>
            </a:r>
            <a:endParaRPr lang="en-US" sz="2000" dirty="0" smtClean="0">
              <a:latin typeface="Tahoma"/>
              <a:cs typeface="Tahoma"/>
            </a:endParaRPr>
          </a:p>
          <a:p>
            <a:endParaRPr lang="en-US" dirty="0"/>
          </a:p>
        </p:txBody>
      </p:sp>
    </p:spTree>
    <p:extLst>
      <p:ext uri="{BB962C8B-B14F-4D97-AF65-F5344CB8AC3E}">
        <p14:creationId xmlns:p14="http://schemas.microsoft.com/office/powerpoint/2010/main" val="5707700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990600" y="152400"/>
            <a:ext cx="7170358" cy="6151728"/>
          </a:xfrm>
          <a:prstGeom prst="rect">
            <a:avLst/>
          </a:prstGeom>
          <a:noFill/>
          <a:ln w="9525">
            <a:noFill/>
            <a:miter lim="800000"/>
            <a:headEnd/>
            <a:tailEnd/>
          </a:ln>
          <a:effectLst/>
        </p:spPr>
      </p:pic>
    </p:spTree>
    <p:extLst>
      <p:ext uri="{BB962C8B-B14F-4D97-AF65-F5344CB8AC3E}">
        <p14:creationId xmlns:p14="http://schemas.microsoft.com/office/powerpoint/2010/main" val="17162960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pPr marL="355600">
              <a:lnSpc>
                <a:spcPct val="150000"/>
              </a:lnSpc>
              <a:spcBef>
                <a:spcPts val="100"/>
              </a:spcBef>
              <a:buClr>
                <a:srgbClr val="FF0000"/>
              </a:buClr>
              <a:buSzPct val="60714"/>
              <a:buFont typeface="Wingdings"/>
              <a:buChar char=""/>
              <a:tabLst>
                <a:tab pos="355600" algn="l"/>
              </a:tabLst>
            </a:pPr>
            <a:r>
              <a:rPr lang="en-US" sz="2800" spc="-5" dirty="0" smtClean="0">
                <a:latin typeface="Cambria" pitchFamily="18" charset="0"/>
                <a:cs typeface="Tahoma"/>
              </a:rPr>
              <a:t>The only difference between</a:t>
            </a:r>
            <a:r>
              <a:rPr lang="en-US" sz="2800" spc="-35" dirty="0" smtClean="0">
                <a:latin typeface="Cambria" pitchFamily="18" charset="0"/>
                <a:cs typeface="Tahoma"/>
              </a:rPr>
              <a:t> </a:t>
            </a:r>
            <a:r>
              <a:rPr lang="en-US" sz="2800" spc="-5" dirty="0" smtClean="0">
                <a:latin typeface="Cambria" pitchFamily="18" charset="0"/>
                <a:cs typeface="Courier New"/>
              </a:rPr>
              <a:t>ACALL</a:t>
            </a:r>
            <a:endParaRPr lang="en-US" sz="2800" dirty="0" smtClean="0">
              <a:latin typeface="Cambria" pitchFamily="18" charset="0"/>
              <a:cs typeface="Courier New"/>
            </a:endParaRPr>
          </a:p>
          <a:p>
            <a:pPr marL="355600">
              <a:lnSpc>
                <a:spcPct val="150000"/>
              </a:lnSpc>
            </a:pPr>
            <a:r>
              <a:rPr lang="en-US" sz="2800" dirty="0" smtClean="0">
                <a:latin typeface="Cambria" pitchFamily="18" charset="0"/>
                <a:cs typeface="Tahoma"/>
              </a:rPr>
              <a:t>and </a:t>
            </a:r>
            <a:r>
              <a:rPr lang="en-US" sz="2800" spc="-10" dirty="0" smtClean="0">
                <a:latin typeface="Cambria" pitchFamily="18" charset="0"/>
                <a:cs typeface="Courier New"/>
              </a:rPr>
              <a:t>LCALL</a:t>
            </a:r>
            <a:r>
              <a:rPr lang="en-US" sz="2800" spc="-815" dirty="0" smtClean="0">
                <a:latin typeface="Cambria" pitchFamily="18" charset="0"/>
                <a:cs typeface="Courier New"/>
              </a:rPr>
              <a:t> </a:t>
            </a:r>
            <a:r>
              <a:rPr lang="en-US" sz="2800" spc="-5" dirty="0" smtClean="0">
                <a:latin typeface="Cambria" pitchFamily="18" charset="0"/>
                <a:cs typeface="Tahoma"/>
              </a:rPr>
              <a:t>is</a:t>
            </a:r>
            <a:endParaRPr lang="en-US" sz="2800" dirty="0" smtClean="0">
              <a:latin typeface="Cambria" pitchFamily="18" charset="0"/>
              <a:cs typeface="Tahoma"/>
            </a:endParaRPr>
          </a:p>
          <a:p>
            <a:pPr marL="755650" marR="117475" lvl="1">
              <a:lnSpc>
                <a:spcPct val="150000"/>
              </a:lnSpc>
              <a:spcBef>
                <a:spcPts val="450"/>
              </a:spcBef>
              <a:buClr>
                <a:srgbClr val="FF0000"/>
              </a:buClr>
              <a:buSzPct val="75000"/>
              <a:buFont typeface="Wingdings"/>
              <a:buChar char=""/>
              <a:tabLst>
                <a:tab pos="755650" algn="l"/>
              </a:tabLst>
            </a:pPr>
            <a:r>
              <a:rPr lang="en-US" sz="2400" dirty="0" smtClean="0">
                <a:solidFill>
                  <a:srgbClr val="545471"/>
                </a:solidFill>
                <a:latin typeface="Cambria" pitchFamily="18" charset="0"/>
                <a:cs typeface="Tahoma"/>
              </a:rPr>
              <a:t>The target </a:t>
            </a:r>
            <a:r>
              <a:rPr lang="en-US" sz="2400" spc="-5" dirty="0" smtClean="0">
                <a:solidFill>
                  <a:srgbClr val="545471"/>
                </a:solidFill>
                <a:latin typeface="Cambria" pitchFamily="18" charset="0"/>
                <a:cs typeface="Tahoma"/>
              </a:rPr>
              <a:t>address </a:t>
            </a:r>
            <a:r>
              <a:rPr lang="en-US" sz="2400" dirty="0" smtClean="0">
                <a:solidFill>
                  <a:srgbClr val="545471"/>
                </a:solidFill>
                <a:latin typeface="Cambria" pitchFamily="18" charset="0"/>
                <a:cs typeface="Tahoma"/>
              </a:rPr>
              <a:t>for </a:t>
            </a:r>
            <a:r>
              <a:rPr lang="en-US" sz="2400" spc="-5" dirty="0" smtClean="0">
                <a:solidFill>
                  <a:srgbClr val="545471"/>
                </a:solidFill>
                <a:latin typeface="Cambria" pitchFamily="18" charset="0"/>
                <a:cs typeface="Courier New"/>
              </a:rPr>
              <a:t>LCALL </a:t>
            </a:r>
            <a:r>
              <a:rPr lang="en-US" sz="2400" dirty="0" smtClean="0">
                <a:solidFill>
                  <a:srgbClr val="545471"/>
                </a:solidFill>
                <a:latin typeface="Cambria" pitchFamily="18" charset="0"/>
                <a:cs typeface="Tahoma"/>
              </a:rPr>
              <a:t>can </a:t>
            </a:r>
            <a:r>
              <a:rPr lang="en-US" sz="2400" spc="-5" dirty="0" smtClean="0">
                <a:solidFill>
                  <a:srgbClr val="545471"/>
                </a:solidFill>
                <a:latin typeface="Cambria" pitchFamily="18" charset="0"/>
                <a:cs typeface="Tahoma"/>
              </a:rPr>
              <a:t>be  anywhere within </a:t>
            </a:r>
            <a:r>
              <a:rPr lang="en-US" sz="2400" dirty="0" smtClean="0">
                <a:solidFill>
                  <a:srgbClr val="545471"/>
                </a:solidFill>
                <a:latin typeface="Cambria" pitchFamily="18" charset="0"/>
                <a:cs typeface="Tahoma"/>
              </a:rPr>
              <a:t>the 64K </a:t>
            </a:r>
            <a:r>
              <a:rPr lang="en-US" sz="2400" spc="-5" dirty="0" smtClean="0">
                <a:solidFill>
                  <a:srgbClr val="545471"/>
                </a:solidFill>
                <a:latin typeface="Cambria" pitchFamily="18" charset="0"/>
                <a:cs typeface="Tahoma"/>
              </a:rPr>
              <a:t>byte</a:t>
            </a:r>
            <a:r>
              <a:rPr lang="en-US" sz="2400" spc="30" dirty="0" smtClean="0">
                <a:solidFill>
                  <a:srgbClr val="545471"/>
                </a:solidFill>
                <a:latin typeface="Cambria" pitchFamily="18" charset="0"/>
                <a:cs typeface="Tahoma"/>
              </a:rPr>
              <a:t> </a:t>
            </a:r>
            <a:r>
              <a:rPr lang="en-US" sz="2400" spc="-5" dirty="0" smtClean="0">
                <a:solidFill>
                  <a:srgbClr val="545471"/>
                </a:solidFill>
                <a:latin typeface="Cambria" pitchFamily="18" charset="0"/>
                <a:cs typeface="Tahoma"/>
              </a:rPr>
              <a:t>address</a:t>
            </a:r>
            <a:endParaRPr lang="en-US" sz="2400" dirty="0" smtClean="0">
              <a:latin typeface="Cambria" pitchFamily="18" charset="0"/>
              <a:cs typeface="Tahoma"/>
            </a:endParaRPr>
          </a:p>
          <a:p>
            <a:pPr marL="755650" marR="189230" lvl="1">
              <a:lnSpc>
                <a:spcPct val="150000"/>
              </a:lnSpc>
              <a:spcBef>
                <a:spcPts val="250"/>
              </a:spcBef>
              <a:buClr>
                <a:srgbClr val="FF0000"/>
              </a:buClr>
              <a:buSzPct val="75000"/>
              <a:buFont typeface="Wingdings"/>
              <a:buChar char=""/>
              <a:tabLst>
                <a:tab pos="755650" algn="l"/>
              </a:tabLst>
            </a:pPr>
            <a:r>
              <a:rPr lang="en-US" sz="2400" dirty="0" smtClean="0">
                <a:solidFill>
                  <a:srgbClr val="545471"/>
                </a:solidFill>
                <a:latin typeface="Cambria" pitchFamily="18" charset="0"/>
                <a:cs typeface="Tahoma"/>
              </a:rPr>
              <a:t>The target </a:t>
            </a:r>
            <a:r>
              <a:rPr lang="en-US" sz="2400" spc="-5" dirty="0" smtClean="0">
                <a:solidFill>
                  <a:srgbClr val="545471"/>
                </a:solidFill>
                <a:latin typeface="Cambria" pitchFamily="18" charset="0"/>
                <a:cs typeface="Tahoma"/>
              </a:rPr>
              <a:t>address </a:t>
            </a:r>
            <a:r>
              <a:rPr lang="en-US" sz="2400" dirty="0" smtClean="0">
                <a:solidFill>
                  <a:srgbClr val="545471"/>
                </a:solidFill>
                <a:latin typeface="Cambria" pitchFamily="18" charset="0"/>
                <a:cs typeface="Tahoma"/>
              </a:rPr>
              <a:t>of </a:t>
            </a:r>
            <a:r>
              <a:rPr lang="en-US" sz="2400" spc="-5" dirty="0" smtClean="0">
                <a:solidFill>
                  <a:srgbClr val="545471"/>
                </a:solidFill>
                <a:latin typeface="Cambria" pitchFamily="18" charset="0"/>
                <a:cs typeface="Courier New"/>
              </a:rPr>
              <a:t>ACALL</a:t>
            </a:r>
            <a:r>
              <a:rPr lang="en-US" sz="2400" spc="-740" dirty="0" smtClean="0">
                <a:solidFill>
                  <a:srgbClr val="545471"/>
                </a:solidFill>
                <a:latin typeface="Cambria" pitchFamily="18" charset="0"/>
                <a:cs typeface="Courier New"/>
              </a:rPr>
              <a:t> </a:t>
            </a:r>
            <a:r>
              <a:rPr lang="en-US" sz="2400" spc="-5" dirty="0" smtClean="0">
                <a:solidFill>
                  <a:srgbClr val="545471"/>
                </a:solidFill>
                <a:latin typeface="Cambria" pitchFamily="18" charset="0"/>
                <a:cs typeface="Tahoma"/>
              </a:rPr>
              <a:t>must </a:t>
            </a:r>
            <a:r>
              <a:rPr lang="en-US" sz="2400" spc="-10" dirty="0" smtClean="0">
                <a:solidFill>
                  <a:srgbClr val="545471"/>
                </a:solidFill>
                <a:latin typeface="Cambria" pitchFamily="18" charset="0"/>
                <a:cs typeface="Tahoma"/>
              </a:rPr>
              <a:t>be  </a:t>
            </a:r>
            <a:r>
              <a:rPr lang="en-US" sz="2400" spc="-5" dirty="0" smtClean="0">
                <a:solidFill>
                  <a:srgbClr val="545471"/>
                </a:solidFill>
                <a:latin typeface="Cambria" pitchFamily="18" charset="0"/>
                <a:cs typeface="Tahoma"/>
              </a:rPr>
              <a:t>within </a:t>
            </a:r>
            <a:r>
              <a:rPr lang="en-US" sz="2400" dirty="0" smtClean="0">
                <a:solidFill>
                  <a:srgbClr val="545471"/>
                </a:solidFill>
                <a:latin typeface="Cambria" pitchFamily="18" charset="0"/>
                <a:cs typeface="Tahoma"/>
              </a:rPr>
              <a:t>a 2K-byte</a:t>
            </a:r>
            <a:r>
              <a:rPr lang="en-US" sz="2400" spc="-5" dirty="0" smtClean="0">
                <a:solidFill>
                  <a:srgbClr val="545471"/>
                </a:solidFill>
                <a:latin typeface="Cambria" pitchFamily="18" charset="0"/>
                <a:cs typeface="Tahoma"/>
              </a:rPr>
              <a:t> range</a:t>
            </a:r>
            <a:endParaRPr lang="en-US" sz="2400" dirty="0" smtClean="0">
              <a:latin typeface="Cambria" pitchFamily="18" charset="0"/>
              <a:cs typeface="Tahoma"/>
            </a:endParaRPr>
          </a:p>
          <a:p>
            <a:pPr marL="355600" marR="5080">
              <a:lnSpc>
                <a:spcPct val="150000"/>
              </a:lnSpc>
              <a:spcBef>
                <a:spcPts val="384"/>
              </a:spcBef>
              <a:buClr>
                <a:srgbClr val="FF0000"/>
              </a:buClr>
              <a:buSzPct val="60714"/>
              <a:buFont typeface="Wingdings"/>
              <a:buChar char=""/>
              <a:tabLst>
                <a:tab pos="355600" algn="l"/>
              </a:tabLst>
            </a:pPr>
            <a:r>
              <a:rPr lang="en-US" sz="2800" dirty="0" smtClean="0">
                <a:latin typeface="Cambria" pitchFamily="18" charset="0"/>
                <a:cs typeface="Tahoma"/>
              </a:rPr>
              <a:t>The use of </a:t>
            </a:r>
            <a:r>
              <a:rPr lang="en-US" sz="2800" spc="-10" dirty="0" smtClean="0">
                <a:latin typeface="Cambria" pitchFamily="18" charset="0"/>
                <a:cs typeface="Courier New"/>
              </a:rPr>
              <a:t>ACALL</a:t>
            </a:r>
            <a:r>
              <a:rPr lang="en-US" sz="2800" spc="-894" dirty="0" smtClean="0">
                <a:latin typeface="Cambria" pitchFamily="18" charset="0"/>
                <a:cs typeface="Courier New"/>
              </a:rPr>
              <a:t> </a:t>
            </a:r>
            <a:r>
              <a:rPr lang="en-US" sz="2800" dirty="0" smtClean="0">
                <a:latin typeface="Cambria" pitchFamily="18" charset="0"/>
                <a:cs typeface="Tahoma"/>
              </a:rPr>
              <a:t>instead of </a:t>
            </a:r>
            <a:r>
              <a:rPr lang="en-US" sz="2800" spc="-10" dirty="0" smtClean="0">
                <a:latin typeface="Cambria" pitchFamily="18" charset="0"/>
                <a:cs typeface="Courier New"/>
              </a:rPr>
              <a:t>LCALL  </a:t>
            </a:r>
            <a:r>
              <a:rPr lang="en-US" sz="2800" dirty="0" smtClean="0">
                <a:latin typeface="Cambria" pitchFamily="18" charset="0"/>
                <a:cs typeface="Tahoma"/>
              </a:rPr>
              <a:t>can save a number of bytes of  program ROM</a:t>
            </a:r>
            <a:r>
              <a:rPr lang="en-US" sz="2800" spc="-10" dirty="0" smtClean="0">
                <a:latin typeface="Cambria" pitchFamily="18" charset="0"/>
                <a:cs typeface="Tahoma"/>
              </a:rPr>
              <a:t> </a:t>
            </a:r>
            <a:r>
              <a:rPr lang="en-US" sz="2800" dirty="0" smtClean="0">
                <a:latin typeface="Cambria" pitchFamily="18" charset="0"/>
                <a:cs typeface="Tahoma"/>
              </a:rPr>
              <a:t>space</a:t>
            </a:r>
          </a:p>
          <a:p>
            <a:endParaRPr lang="en-US" dirty="0"/>
          </a:p>
        </p:txBody>
      </p:sp>
    </p:spTree>
    <p:extLst>
      <p:ext uri="{BB962C8B-B14F-4D97-AF65-F5344CB8AC3E}">
        <p14:creationId xmlns:p14="http://schemas.microsoft.com/office/powerpoint/2010/main" val="18501243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accent6">
                <a:lumMod val="75000"/>
              </a:schemeClr>
            </a:solidFill>
          </a:ln>
        </p:spPr>
        <p:txBody>
          <a:bodyPr>
            <a:normAutofit/>
          </a:bodyPr>
          <a:lstStyle/>
          <a:p>
            <a:r>
              <a:rPr lang="en-US" b="1" dirty="0" smtClean="0">
                <a:latin typeface="Times New Roman" panose="02020603050405020304" pitchFamily="18" charset="0"/>
                <a:cs typeface="Times New Roman" panose="02020603050405020304" pitchFamily="18" charset="0"/>
              </a:rPr>
              <a:t>Addressing Modes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7500" lnSpcReduction="20000"/>
          </a:bodyPr>
          <a:lstStyle/>
          <a:p>
            <a:pPr lvl="1">
              <a:buNone/>
            </a:pPr>
            <a:r>
              <a:rPr lang="en-US" b="1" u="sng" dirty="0" smtClean="0">
                <a:latin typeface="Cambria" pitchFamily="18" charset="0"/>
              </a:rPr>
              <a:t>ADDRESSING MODES</a:t>
            </a:r>
            <a:endParaRPr lang="en-US" b="1" dirty="0" smtClean="0">
              <a:latin typeface="Cambria" pitchFamily="18" charset="0"/>
            </a:endParaRPr>
          </a:p>
          <a:p>
            <a:pPr lvl="0"/>
            <a:endParaRPr lang="en-US" dirty="0" smtClean="0">
              <a:latin typeface="Cambria" pitchFamily="18" charset="0"/>
            </a:endParaRPr>
          </a:p>
          <a:p>
            <a:pPr lvl="0"/>
            <a:r>
              <a:rPr lang="en-US" dirty="0" smtClean="0">
                <a:latin typeface="Cambria" pitchFamily="18" charset="0"/>
              </a:rPr>
              <a:t>The method of specifying the data to be operated by the instruction is called addressing</a:t>
            </a:r>
            <a:endParaRPr lang="en-US" sz="3600" dirty="0" smtClean="0">
              <a:latin typeface="Cambria" pitchFamily="18" charset="0"/>
            </a:endParaRPr>
          </a:p>
          <a:p>
            <a:pPr lvl="0"/>
            <a:r>
              <a:rPr lang="en-US" dirty="0" smtClean="0">
                <a:latin typeface="Cambria" pitchFamily="18" charset="0"/>
              </a:rPr>
              <a:t>8051 addressing modes are classified as follows.</a:t>
            </a:r>
            <a:endParaRPr lang="en-US" sz="3600" dirty="0" smtClean="0">
              <a:latin typeface="Cambria" pitchFamily="18" charset="0"/>
            </a:endParaRPr>
          </a:p>
          <a:p>
            <a:pPr>
              <a:buNone/>
            </a:pPr>
            <a:r>
              <a:rPr lang="en-US" dirty="0" smtClean="0">
                <a:latin typeface="Cambria" pitchFamily="18" charset="0"/>
              </a:rPr>
              <a:t> </a:t>
            </a:r>
            <a:endParaRPr lang="en-US" sz="2400" dirty="0" smtClean="0">
              <a:latin typeface="Cambria" pitchFamily="18" charset="0"/>
            </a:endParaRPr>
          </a:p>
          <a:p>
            <a:pPr lvl="1"/>
            <a:r>
              <a:rPr lang="en-US" dirty="0" smtClean="0">
                <a:latin typeface="Cambria" pitchFamily="18" charset="0"/>
              </a:rPr>
              <a:t>Immediate addressing.</a:t>
            </a:r>
            <a:endParaRPr lang="en-US" sz="3200" dirty="0" smtClean="0">
              <a:latin typeface="Cambria" pitchFamily="18" charset="0"/>
            </a:endParaRPr>
          </a:p>
          <a:p>
            <a:pPr lvl="1"/>
            <a:r>
              <a:rPr lang="en-US" dirty="0" smtClean="0">
                <a:latin typeface="Cambria" pitchFamily="18" charset="0"/>
              </a:rPr>
              <a:t>Register addressing.</a:t>
            </a:r>
            <a:endParaRPr lang="en-US" sz="3200" dirty="0" smtClean="0">
              <a:latin typeface="Cambria" pitchFamily="18" charset="0"/>
            </a:endParaRPr>
          </a:p>
          <a:p>
            <a:pPr lvl="1"/>
            <a:r>
              <a:rPr lang="en-US" dirty="0" smtClean="0">
                <a:latin typeface="Cambria" pitchFamily="18" charset="0"/>
              </a:rPr>
              <a:t>Direct addressing.</a:t>
            </a:r>
            <a:endParaRPr lang="en-US" sz="3200" dirty="0" smtClean="0">
              <a:latin typeface="Cambria" pitchFamily="18" charset="0"/>
            </a:endParaRPr>
          </a:p>
          <a:p>
            <a:pPr lvl="1"/>
            <a:r>
              <a:rPr lang="en-US" dirty="0" smtClean="0">
                <a:latin typeface="Cambria" pitchFamily="18" charset="0"/>
              </a:rPr>
              <a:t>Indirect addressing.</a:t>
            </a:r>
            <a:endParaRPr lang="en-US" sz="3200" dirty="0" smtClean="0">
              <a:latin typeface="Cambria" pitchFamily="18" charset="0"/>
            </a:endParaRPr>
          </a:p>
          <a:p>
            <a:pPr lvl="1"/>
            <a:r>
              <a:rPr lang="en-US" dirty="0" smtClean="0">
                <a:latin typeface="Cambria" pitchFamily="18" charset="0"/>
              </a:rPr>
              <a:t>Indexed addressing</a:t>
            </a:r>
            <a:endParaRPr lang="en-US" sz="3200" dirty="0" smtClean="0">
              <a:latin typeface="Cambria" pitchFamily="18" charset="0"/>
            </a:endParaRPr>
          </a:p>
          <a:p>
            <a:pPr>
              <a:buNone/>
            </a:pPr>
            <a:r>
              <a:rPr lang="en-US" dirty="0" smtClean="0">
                <a:latin typeface="Cambria" pitchFamily="18" charset="0"/>
              </a:rPr>
              <a:t> </a:t>
            </a:r>
            <a:endParaRPr lang="en-US" sz="2400" dirty="0" smtClean="0">
              <a:latin typeface="Cambria" pitchFamily="18" charset="0"/>
            </a:endParaRPr>
          </a:p>
          <a:p>
            <a:endParaRPr lang="en-US" dirty="0"/>
          </a:p>
        </p:txBody>
      </p:sp>
    </p:spTree>
    <p:extLst>
      <p:ext uri="{BB962C8B-B14F-4D97-AF65-F5344CB8AC3E}">
        <p14:creationId xmlns:p14="http://schemas.microsoft.com/office/powerpoint/2010/main" val="3381092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b="1" dirty="0">
                <a:latin typeface="Times New Roman" panose="02020603050405020304" pitchFamily="18" charset="0"/>
                <a:cs typeface="Times New Roman" panose="02020603050405020304" pitchFamily="18" charset="0"/>
              </a:rPr>
              <a:t>Addressing Modes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sz="3600" b="1" i="1" dirty="0">
                <a:latin typeface="Times New Roman" panose="02020603050405020304" pitchFamily="18" charset="0"/>
                <a:cs typeface="Times New Roman" panose="02020603050405020304" pitchFamily="18" charset="0"/>
              </a:rPr>
              <a:t>Immediate addressing.</a:t>
            </a:r>
            <a:endParaRPr lang="en-US" sz="3600" dirty="0">
              <a:latin typeface="Times New Roman" panose="02020603050405020304" pitchFamily="18" charset="0"/>
              <a:cs typeface="Times New Roman" panose="02020603050405020304" pitchFamily="18" charset="0"/>
            </a:endParaRPr>
          </a:p>
          <a:p>
            <a:pPr lvl="1"/>
            <a:r>
              <a:rPr lang="en-US" sz="3600" dirty="0">
                <a:latin typeface="Times New Roman" panose="02020603050405020304" pitchFamily="18" charset="0"/>
                <a:cs typeface="Times New Roman" panose="02020603050405020304" pitchFamily="18" charset="0"/>
              </a:rPr>
              <a:t>In this addressing mode the data is provided as a part of instruction itself.</a:t>
            </a:r>
          </a:p>
          <a:p>
            <a:pPr lvl="1"/>
            <a:r>
              <a:rPr lang="en-US" sz="3600" dirty="0">
                <a:latin typeface="Times New Roman" panose="02020603050405020304" pitchFamily="18" charset="0"/>
                <a:cs typeface="Times New Roman" panose="02020603050405020304" pitchFamily="18" charset="0"/>
              </a:rPr>
              <a:t>In other words data immediately follows the instruction.</a:t>
            </a:r>
          </a:p>
          <a:p>
            <a:pPr algn="just"/>
            <a:r>
              <a:rPr lang="en-US" sz="3600" b="1" dirty="0" err="1" smtClean="0">
                <a:latin typeface="Times New Roman" panose="02020603050405020304" pitchFamily="18" charset="0"/>
                <a:cs typeface="Times New Roman" panose="02020603050405020304" pitchFamily="18" charset="0"/>
              </a:rPr>
              <a:t>Eg</a:t>
            </a:r>
            <a:r>
              <a:rPr lang="en-US" sz="3600" b="1" dirty="0" smtClean="0">
                <a:latin typeface="Times New Roman" panose="02020603050405020304" pitchFamily="18" charset="0"/>
                <a:cs typeface="Times New Roman" panose="02020603050405020304" pitchFamily="18" charset="0"/>
              </a:rPr>
              <a:t>.</a:t>
            </a:r>
            <a:r>
              <a:rPr lang="en-US" sz="3600" b="1" dirty="0">
                <a:latin typeface="Times New Roman" panose="02020603050405020304" pitchFamily="18" charset="0"/>
                <a:cs typeface="Times New Roman" panose="02020603050405020304" pitchFamily="18" charset="0"/>
              </a:rPr>
              <a:t>	MOV A,#</a:t>
            </a:r>
            <a:r>
              <a:rPr lang="en-US" sz="3600" b="1" dirty="0" smtClean="0">
                <a:latin typeface="Times New Roman" panose="02020603050405020304" pitchFamily="18" charset="0"/>
                <a:cs typeface="Times New Roman" panose="02020603050405020304" pitchFamily="18" charset="0"/>
              </a:rPr>
              <a:t>30H</a:t>
            </a:r>
            <a:r>
              <a:rPr lang="en-US" sz="3600" dirty="0" smtClean="0">
                <a:latin typeface="Times New Roman" panose="02020603050405020304" pitchFamily="18" charset="0"/>
                <a:cs typeface="Times New Roman" panose="02020603050405020304" pitchFamily="18" charset="0"/>
              </a:rPr>
              <a:t> It </a:t>
            </a:r>
            <a:r>
              <a:rPr lang="en-US" sz="3600" dirty="0">
                <a:latin typeface="Times New Roman" panose="02020603050405020304" pitchFamily="18" charset="0"/>
                <a:cs typeface="Times New Roman" panose="02020603050405020304" pitchFamily="18" charset="0"/>
              </a:rPr>
              <a:t>means that immediate data 30h provided in instruction is 	</a:t>
            </a:r>
            <a:r>
              <a:rPr lang="en-US" sz="3600" dirty="0" smtClean="0">
                <a:latin typeface="Times New Roman" panose="02020603050405020304" pitchFamily="18" charset="0"/>
                <a:cs typeface="Times New Roman" panose="02020603050405020304" pitchFamily="18" charset="0"/>
              </a:rPr>
              <a:t>moved </a:t>
            </a:r>
            <a:r>
              <a:rPr lang="en-US" sz="3600" dirty="0">
                <a:latin typeface="Times New Roman" panose="02020603050405020304" pitchFamily="18" charset="0"/>
                <a:cs typeface="Times New Roman" panose="02020603050405020304" pitchFamily="18" charset="0"/>
              </a:rPr>
              <a:t>into A register</a:t>
            </a:r>
            <a:r>
              <a:rPr lang="en-US" sz="3600" dirty="0" smtClean="0">
                <a:latin typeface="Times New Roman" panose="02020603050405020304" pitchFamily="18" charset="0"/>
                <a:cs typeface="Times New Roman" panose="02020603050405020304" pitchFamily="18" charset="0"/>
              </a:rPr>
              <a:t>.</a:t>
            </a:r>
          </a:p>
          <a:p>
            <a:pPr marL="0" indent="0" algn="just">
              <a:buNone/>
            </a:pPr>
            <a:endParaRPr lang="en-US" sz="3600" dirty="0">
              <a:latin typeface="Times New Roman" panose="02020603050405020304" pitchFamily="18" charset="0"/>
              <a:cs typeface="Times New Roman" panose="02020603050405020304" pitchFamily="18" charset="0"/>
            </a:endParaRPr>
          </a:p>
          <a:p>
            <a:pPr algn="just"/>
            <a:r>
              <a:rPr lang="en-US" sz="3600" b="1" dirty="0">
                <a:latin typeface="Times New Roman" panose="02020603050405020304" pitchFamily="18" charset="0"/>
                <a:cs typeface="Times New Roman" panose="02020603050405020304" pitchFamily="18" charset="0"/>
              </a:rPr>
              <a:t>ADD A, #</a:t>
            </a:r>
            <a:r>
              <a:rPr lang="en-US" sz="3600" b="1" dirty="0" smtClean="0">
                <a:latin typeface="Times New Roman" panose="02020603050405020304" pitchFamily="18" charset="0"/>
                <a:cs typeface="Times New Roman" panose="02020603050405020304" pitchFamily="18" charset="0"/>
              </a:rPr>
              <a:t>83 </a:t>
            </a:r>
            <a:r>
              <a:rPr lang="en-US" sz="3600" dirty="0" smtClean="0">
                <a:latin typeface="Times New Roman" panose="02020603050405020304" pitchFamily="18" charset="0"/>
                <a:cs typeface="Times New Roman" panose="02020603050405020304" pitchFamily="18" charset="0"/>
              </a:rPr>
              <a:t>It </a:t>
            </a:r>
            <a:r>
              <a:rPr lang="en-US" sz="3600" dirty="0">
                <a:latin typeface="Times New Roman" panose="02020603050405020304" pitchFamily="18" charset="0"/>
                <a:cs typeface="Times New Roman" panose="02020603050405020304" pitchFamily="18" charset="0"/>
              </a:rPr>
              <a:t>means that immediate data 30h provided in instruction is added with </a:t>
            </a:r>
            <a:r>
              <a:rPr lang="en-US" sz="3600" dirty="0" smtClean="0">
                <a:latin typeface="Times New Roman" panose="02020603050405020304" pitchFamily="18" charset="0"/>
                <a:cs typeface="Times New Roman" panose="02020603050405020304" pitchFamily="18" charset="0"/>
              </a:rPr>
              <a:t>A register</a:t>
            </a:r>
            <a:r>
              <a:rPr lang="en-US" sz="3600" dirty="0">
                <a:latin typeface="Times New Roman" panose="02020603050405020304" pitchFamily="18" charset="0"/>
                <a:cs typeface="Times New Roman" panose="02020603050405020304" pitchFamily="18" charset="0"/>
              </a:rPr>
              <a:t>.</a:t>
            </a:r>
          </a:p>
          <a:p>
            <a:pPr algn="just">
              <a:buNone/>
            </a:pPr>
            <a:r>
              <a:rPr lang="en-US" sz="3600" dirty="0">
                <a:latin typeface="Times New Roman" panose="02020603050405020304" pitchFamily="18" charset="0"/>
                <a:cs typeface="Times New Roman" panose="02020603050405020304" pitchFamily="18" charset="0"/>
              </a:rPr>
              <a:t> </a:t>
            </a:r>
          </a:p>
          <a:p>
            <a:pPr algn="just"/>
            <a:r>
              <a:rPr lang="en-US" sz="3600" dirty="0">
                <a:latin typeface="Times New Roman" panose="02020603050405020304" pitchFamily="18" charset="0"/>
                <a:cs typeface="Times New Roman" panose="02020603050405020304" pitchFamily="18" charset="0"/>
              </a:rPr>
              <a:t># Symbol indicates the data is immediate.</a:t>
            </a:r>
          </a:p>
          <a:p>
            <a:pPr algn="just"/>
            <a:endParaRPr lang="en-US" dirty="0"/>
          </a:p>
        </p:txBody>
      </p:sp>
    </p:spTree>
    <p:extLst>
      <p:ext uri="{BB962C8B-B14F-4D97-AF65-F5344CB8AC3E}">
        <p14:creationId xmlns:p14="http://schemas.microsoft.com/office/powerpoint/2010/main" val="29512542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endParaRPr lang="en-US" dirty="0"/>
          </a:p>
        </p:txBody>
      </p:sp>
      <p:sp>
        <p:nvSpPr>
          <p:cNvPr id="3" name="Content Placeholder 2"/>
          <p:cNvSpPr>
            <a:spLocks noGrp="1"/>
          </p:cNvSpPr>
          <p:nvPr>
            <p:ph idx="1"/>
          </p:nvPr>
        </p:nvSpPr>
        <p:spPr>
          <a:xfrm>
            <a:off x="468745" y="1828800"/>
            <a:ext cx="8382000" cy="4114800"/>
          </a:xfrm>
        </p:spPr>
        <p:txBody>
          <a:bodyPr>
            <a:noAutofit/>
          </a:bodyPr>
          <a:lstStyle/>
          <a:p>
            <a:pPr lvl="0">
              <a:buNone/>
            </a:pPr>
            <a:r>
              <a:rPr lang="en-US" sz="2400" b="1" i="1" dirty="0" smtClean="0">
                <a:latin typeface="Times New Roman" panose="02020603050405020304" pitchFamily="18" charset="0"/>
                <a:cs typeface="Times New Roman" panose="02020603050405020304" pitchFamily="18" charset="0"/>
              </a:rPr>
              <a:t>Register addressing.</a:t>
            </a:r>
            <a:endParaRPr lang="en-US" sz="2400" dirty="0" smtClean="0">
              <a:latin typeface="Times New Roman" panose="02020603050405020304" pitchFamily="18" charset="0"/>
              <a:cs typeface="Times New Roman" panose="02020603050405020304" pitchFamily="18" charset="0"/>
            </a:endParaRPr>
          </a:p>
          <a:p>
            <a:pPr lvl="1"/>
            <a:r>
              <a:rPr lang="en-US" sz="2400" dirty="0" smtClean="0">
                <a:latin typeface="Times New Roman" panose="02020603050405020304" pitchFamily="18" charset="0"/>
                <a:cs typeface="Times New Roman" panose="02020603050405020304" pitchFamily="18" charset="0"/>
              </a:rPr>
              <a:t>In this addressing mode the register will hold the data.</a:t>
            </a:r>
          </a:p>
          <a:p>
            <a:pPr lvl="1"/>
            <a:r>
              <a:rPr lang="en-US" sz="2400" dirty="0" smtClean="0">
                <a:latin typeface="Times New Roman" panose="02020603050405020304" pitchFamily="18" charset="0"/>
                <a:cs typeface="Times New Roman" panose="02020603050405020304" pitchFamily="18" charset="0"/>
              </a:rPr>
              <a:t>One of the eight general registers (R0 to R7) can be used and specified as the operand.</a:t>
            </a:r>
          </a:p>
          <a:p>
            <a:pPr>
              <a:buNone/>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Eg</a:t>
            </a:r>
            <a:r>
              <a:rPr lang="en-US" sz="2400" dirty="0" smtClean="0">
                <a:latin typeface="Times New Roman" panose="02020603050405020304" pitchFamily="18" charset="0"/>
                <a:cs typeface="Times New Roman" panose="02020603050405020304" pitchFamily="18" charset="0"/>
              </a:rPr>
              <a:t>.	MOV A,R0	Content of R0 register is copied into Accumulator.</a:t>
            </a:r>
          </a:p>
          <a:p>
            <a:pPr>
              <a:buNone/>
            </a:pPr>
            <a:r>
              <a:rPr lang="en-US" sz="2400" dirty="0" smtClean="0">
                <a:latin typeface="Times New Roman" panose="02020603050405020304" pitchFamily="18" charset="0"/>
                <a:cs typeface="Times New Roman" panose="02020603050405020304" pitchFamily="18" charset="0"/>
              </a:rPr>
              <a:t>		ADD A,R6	Content of R0 register is added with Accumulator.</a:t>
            </a:r>
          </a:p>
          <a:p>
            <a:r>
              <a:rPr lang="en-US" sz="2400" dirty="0" smtClean="0">
                <a:latin typeface="Times New Roman" panose="02020603050405020304" pitchFamily="18" charset="0"/>
                <a:cs typeface="Times New Roman" panose="02020603050405020304" pitchFamily="18" charset="0"/>
              </a:rPr>
              <a:t>R0 – R7 will be selected from the current selection of register bank. The default register bank will be bank 0.</a:t>
            </a:r>
          </a:p>
          <a:p>
            <a:endParaRPr lang="en-US" sz="240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609600" y="427038"/>
            <a:ext cx="8229600" cy="1143000"/>
          </a:xfrm>
          <a:prstGeom prst="rect">
            <a:avLst/>
          </a:prstGeom>
          <a:ln>
            <a:solidFill>
              <a:schemeClr val="accent6">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latin typeface="Times New Roman" panose="02020603050405020304" pitchFamily="18" charset="0"/>
                <a:cs typeface="Times New Roman" panose="02020603050405020304" pitchFamily="18" charset="0"/>
              </a:rPr>
              <a:t>Addressing Modes</a:t>
            </a:r>
            <a:endParaRPr lang="en-US" dirty="0"/>
          </a:p>
        </p:txBody>
      </p:sp>
    </p:spTree>
    <p:extLst>
      <p:ext uri="{BB962C8B-B14F-4D97-AF65-F5344CB8AC3E}">
        <p14:creationId xmlns:p14="http://schemas.microsoft.com/office/powerpoint/2010/main" val="39866192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buNone/>
            </a:pPr>
            <a:r>
              <a:rPr lang="en-US" sz="2800" b="1" i="1" dirty="0">
                <a:latin typeface="Times New Roman" panose="02020603050405020304" pitchFamily="18" charset="0"/>
                <a:cs typeface="Times New Roman" panose="02020603050405020304" pitchFamily="18" charset="0"/>
              </a:rPr>
              <a:t>Direct addressing</a:t>
            </a:r>
            <a:endParaRPr lang="en-US" sz="2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In this mode the direct address of memory location is provided in instruction to fetch the operand.</a:t>
            </a:r>
          </a:p>
          <a:p>
            <a:pPr lvl="1"/>
            <a:r>
              <a:rPr lang="en-US" dirty="0">
                <a:latin typeface="Times New Roman" panose="02020603050405020304" pitchFamily="18" charset="0"/>
                <a:cs typeface="Times New Roman" panose="02020603050405020304" pitchFamily="18" charset="0"/>
              </a:rPr>
              <a:t>Only internal RAM and SFR's address can be used in this type of instruction. </a:t>
            </a:r>
          </a:p>
          <a:p>
            <a:pPr lvl="1">
              <a:buNone/>
            </a:pPr>
            <a:r>
              <a:rPr lang="en-US" dirty="0">
                <a:latin typeface="Times New Roman" panose="02020603050405020304" pitchFamily="18" charset="0"/>
                <a:cs typeface="Times New Roman" panose="02020603050405020304" pitchFamily="18" charset="0"/>
              </a:rPr>
              <a:t>Ex: MOV A, 30H =&gt; Content of RAM address 30H is copied into Accumulator.</a:t>
            </a:r>
          </a:p>
          <a:p>
            <a:pPr lvl="0">
              <a:buNone/>
            </a:pPr>
            <a:endParaRPr lang="en-US" sz="2800" b="1" i="1" dirty="0" smtClean="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Title 1"/>
          <p:cNvSpPr txBox="1">
            <a:spLocks/>
          </p:cNvSpPr>
          <p:nvPr/>
        </p:nvSpPr>
        <p:spPr>
          <a:xfrm>
            <a:off x="457200" y="228600"/>
            <a:ext cx="8229600" cy="1143000"/>
          </a:xfrm>
          <a:prstGeom prst="rect">
            <a:avLst/>
          </a:prstGeom>
          <a:ln>
            <a:solidFill>
              <a:schemeClr val="accent6">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latin typeface="Times New Roman" panose="02020603050405020304" pitchFamily="18" charset="0"/>
                <a:cs typeface="Times New Roman" panose="02020603050405020304" pitchFamily="18" charset="0"/>
              </a:rPr>
              <a:t>Addressing Modes</a:t>
            </a:r>
            <a:endParaRPr lang="en-US" dirty="0"/>
          </a:p>
        </p:txBody>
      </p:sp>
    </p:spTree>
    <p:extLst>
      <p:ext uri="{BB962C8B-B14F-4D97-AF65-F5344CB8AC3E}">
        <p14:creationId xmlns:p14="http://schemas.microsoft.com/office/powerpoint/2010/main" val="1386188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PSW</a:t>
            </a:r>
            <a:endParaRPr lang="en-US" dirty="0"/>
          </a:p>
        </p:txBody>
      </p:sp>
      <p:sp>
        <p:nvSpPr>
          <p:cNvPr id="3" name="Content Placeholder 2"/>
          <p:cNvSpPr>
            <a:spLocks noGrp="1"/>
          </p:cNvSpPr>
          <p:nvPr>
            <p:ph idx="1"/>
          </p:nvPr>
        </p:nvSpPr>
        <p:spPr/>
        <p:txBody>
          <a:bodyPr>
            <a:normAutofit fontScale="62500" lnSpcReduction="20000"/>
          </a:bodyPr>
          <a:lstStyle/>
          <a:p>
            <a:pPr algn="just"/>
            <a:r>
              <a:rPr lang="en-US" sz="4500" b="1" dirty="0" smtClean="0">
                <a:latin typeface="Times New Roman" pitchFamily="18" charset="0"/>
                <a:cs typeface="Times New Roman" pitchFamily="18" charset="0"/>
              </a:rPr>
              <a:t>OV- overflow flag: </a:t>
            </a:r>
            <a:r>
              <a:rPr lang="en-US" sz="4500" dirty="0" smtClean="0">
                <a:latin typeface="Times New Roman" pitchFamily="18" charset="0"/>
                <a:cs typeface="Times New Roman" pitchFamily="18" charset="0"/>
              </a:rPr>
              <a:t>This flag is set if there is an overflow into the sign bit. This occurs when the result of a signed operation is too large causing the higher order bit to overflow into the sign bit. </a:t>
            </a:r>
          </a:p>
          <a:p>
            <a:pPr algn="just"/>
            <a:r>
              <a:rPr lang="en-US" sz="4500" b="1" dirty="0" smtClean="0">
                <a:latin typeface="Times New Roman" pitchFamily="18" charset="0"/>
                <a:cs typeface="Times New Roman" pitchFamily="18" charset="0"/>
              </a:rPr>
              <a:t>P- Parity Flag: </a:t>
            </a:r>
            <a:r>
              <a:rPr lang="en-US" sz="4500" dirty="0" smtClean="0">
                <a:latin typeface="Times New Roman" pitchFamily="18" charset="0"/>
                <a:cs typeface="Times New Roman" pitchFamily="18" charset="0"/>
              </a:rPr>
              <a:t>If the accumulator contains odd number of 1s then P=1 else P=0 </a:t>
            </a:r>
          </a:p>
          <a:p>
            <a:pPr lvl="1" algn="just">
              <a:buNone/>
            </a:pPr>
            <a:r>
              <a:rPr lang="en-US" sz="4500" dirty="0" smtClean="0">
                <a:latin typeface="Times New Roman" pitchFamily="18" charset="0"/>
                <a:cs typeface="Times New Roman" pitchFamily="18" charset="0"/>
              </a:rPr>
              <a:t>• All flags can be set or cleared by user </a:t>
            </a:r>
          </a:p>
          <a:p>
            <a:pPr lvl="1" algn="just">
              <a:buNone/>
            </a:pPr>
            <a:r>
              <a:rPr lang="en-US" sz="4500" dirty="0" smtClean="0">
                <a:latin typeface="Times New Roman" pitchFamily="18" charset="0"/>
                <a:cs typeface="Times New Roman" pitchFamily="18" charset="0"/>
              </a:rPr>
              <a:t>• Math flags-C,AC,OV and P- are also affected by ALU operations </a:t>
            </a:r>
          </a:p>
          <a:p>
            <a:pPr lvl="1" algn="just">
              <a:buNone/>
            </a:pPr>
            <a:r>
              <a:rPr lang="en-US" sz="4500" dirty="0" smtClean="0">
                <a:latin typeface="Times New Roman" pitchFamily="18" charset="0"/>
                <a:cs typeface="Times New Roman" pitchFamily="18" charset="0"/>
              </a:rPr>
              <a:t>• Of the three general purpose flags F0 is placed in the PSW and GF0 and GF1 are placed in PCON </a:t>
            </a:r>
          </a:p>
          <a:p>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buNone/>
            </a:pPr>
            <a:r>
              <a:rPr lang="en-US" sz="2800" b="1" i="1" dirty="0">
                <a:latin typeface="Times New Roman" panose="02020603050405020304" pitchFamily="18" charset="0"/>
                <a:cs typeface="Times New Roman" panose="02020603050405020304" pitchFamily="18" charset="0"/>
              </a:rPr>
              <a:t>Indirect addressing</a:t>
            </a:r>
            <a:endParaRPr lang="en-US" sz="2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Here the address of memory location is indirectly provided by a register.</a:t>
            </a:r>
          </a:p>
          <a:p>
            <a:pPr lvl="1"/>
            <a:r>
              <a:rPr lang="en-US" dirty="0">
                <a:latin typeface="Times New Roman" panose="02020603050405020304" pitchFamily="18" charset="0"/>
                <a:cs typeface="Times New Roman" panose="02020603050405020304" pitchFamily="18" charset="0"/>
              </a:rPr>
              <a:t>The '@' sign indicates that the register holds the address of memory location i.e. fetch the content of memory location whose address is stored in register.</a:t>
            </a:r>
          </a:p>
          <a:p>
            <a:pPr>
              <a:buNone/>
            </a:pPr>
            <a:r>
              <a:rPr lang="en-US" sz="2800" dirty="0">
                <a:latin typeface="Times New Roman" panose="02020603050405020304" pitchFamily="18" charset="0"/>
                <a:cs typeface="Times New Roman" panose="02020603050405020304" pitchFamily="18" charset="0"/>
              </a:rPr>
              <a:t>	Ex: MOV A,@R0 =&gt; Copy the content of memory location whose address is given in R0 register.</a:t>
            </a:r>
          </a:p>
          <a:p>
            <a:pPr lvl="0">
              <a:buNone/>
            </a:pPr>
            <a:endParaRPr lang="en-US" sz="2800" b="1" i="1" dirty="0" smtClean="0">
              <a:latin typeface="Times New Roman" panose="02020603050405020304" pitchFamily="18" charset="0"/>
              <a:cs typeface="Times New Roman" panose="02020603050405020304" pitchFamily="18" charset="0"/>
            </a:endParaRPr>
          </a:p>
          <a:p>
            <a:pPr lvl="0">
              <a:buNone/>
            </a:pPr>
            <a:endParaRPr lang="en-US" sz="1400" b="1" i="1" dirty="0">
              <a:latin typeface="Times New Roman" panose="02020603050405020304" pitchFamily="18" charset="0"/>
              <a:cs typeface="Times New Roman" panose="02020603050405020304" pitchFamily="18" charset="0"/>
            </a:endParaRPr>
          </a:p>
          <a:p>
            <a:endParaRPr lang="en-US" dirty="0"/>
          </a:p>
        </p:txBody>
      </p:sp>
      <p:sp>
        <p:nvSpPr>
          <p:cNvPr id="4" name="Title 1"/>
          <p:cNvSpPr txBox="1">
            <a:spLocks/>
          </p:cNvSpPr>
          <p:nvPr/>
        </p:nvSpPr>
        <p:spPr>
          <a:xfrm>
            <a:off x="457200" y="228600"/>
            <a:ext cx="8229600" cy="1143000"/>
          </a:xfrm>
          <a:prstGeom prst="rect">
            <a:avLst/>
          </a:prstGeom>
          <a:ln>
            <a:solidFill>
              <a:schemeClr val="accent6">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latin typeface="Times New Roman" panose="02020603050405020304" pitchFamily="18" charset="0"/>
                <a:cs typeface="Times New Roman" panose="02020603050405020304" pitchFamily="18" charset="0"/>
              </a:rPr>
              <a:t>Addressing Modes</a:t>
            </a:r>
            <a:endParaRPr lang="en-US" dirty="0"/>
          </a:p>
        </p:txBody>
      </p:sp>
    </p:spTree>
    <p:extLst>
      <p:ext uri="{BB962C8B-B14F-4D97-AF65-F5344CB8AC3E}">
        <p14:creationId xmlns:p14="http://schemas.microsoft.com/office/powerpoint/2010/main" val="14421124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buNone/>
            </a:pPr>
            <a:r>
              <a:rPr lang="en-US" sz="2800" b="1" i="1" dirty="0">
                <a:latin typeface="Times New Roman" panose="02020603050405020304" pitchFamily="18" charset="0"/>
                <a:cs typeface="Times New Roman" panose="02020603050405020304" pitchFamily="18" charset="0"/>
              </a:rPr>
              <a:t>Indexed addressing</a:t>
            </a:r>
            <a:endParaRPr lang="en-US" sz="28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This addressing mode is basically used for accessing data from look up table.</a:t>
            </a:r>
          </a:p>
          <a:p>
            <a:pPr lvl="1"/>
            <a:r>
              <a:rPr lang="en-US" dirty="0">
                <a:latin typeface="Times New Roman" panose="02020603050405020304" pitchFamily="18" charset="0"/>
                <a:cs typeface="Times New Roman" panose="02020603050405020304" pitchFamily="18" charset="0"/>
              </a:rPr>
              <a:t>Here the address of memory is indexed i.e. added to form the actual address of memory.</a:t>
            </a:r>
          </a:p>
          <a:p>
            <a:pPr>
              <a:buNone/>
            </a:pP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Ex: MOVC A, @A+DPTR =&gt; here 'C' means Code. Here the content of A register is added with content of </a:t>
            </a:r>
            <a:r>
              <a:rPr lang="en-US" sz="2800" dirty="0" smtClean="0">
                <a:latin typeface="Times New Roman" panose="02020603050405020304" pitchFamily="18" charset="0"/>
                <a:cs typeface="Times New Roman" panose="02020603050405020304" pitchFamily="18" charset="0"/>
              </a:rPr>
              <a:t>DPTR </a:t>
            </a:r>
            <a:r>
              <a:rPr lang="en-US" sz="2800" dirty="0">
                <a:latin typeface="Times New Roman" panose="02020603050405020304" pitchFamily="18" charset="0"/>
                <a:cs typeface="Times New Roman" panose="02020603050405020304" pitchFamily="18" charset="0"/>
              </a:rPr>
              <a:t>and the resultant is the address of memory location from where the data </a:t>
            </a:r>
            <a:r>
              <a:rPr lang="en-US" sz="2800" dirty="0" smtClean="0">
                <a:latin typeface="Times New Roman" panose="02020603050405020304" pitchFamily="18" charset="0"/>
                <a:cs typeface="Times New Roman" panose="02020603050405020304" pitchFamily="18" charset="0"/>
              </a:rPr>
              <a:t>is </a:t>
            </a:r>
            <a:r>
              <a:rPr lang="en-US" sz="2800" dirty="0">
                <a:latin typeface="Times New Roman" panose="02020603050405020304" pitchFamily="18" charset="0"/>
                <a:cs typeface="Times New Roman" panose="02020603050405020304" pitchFamily="18" charset="0"/>
              </a:rPr>
              <a:t>copied to A register.</a:t>
            </a:r>
          </a:p>
          <a:p>
            <a:endParaRPr lang="en-US" dirty="0"/>
          </a:p>
        </p:txBody>
      </p:sp>
      <p:sp>
        <p:nvSpPr>
          <p:cNvPr id="4" name="Title 1"/>
          <p:cNvSpPr txBox="1">
            <a:spLocks/>
          </p:cNvSpPr>
          <p:nvPr/>
        </p:nvSpPr>
        <p:spPr>
          <a:xfrm>
            <a:off x="457200" y="228600"/>
            <a:ext cx="8229600" cy="1143000"/>
          </a:xfrm>
          <a:prstGeom prst="rect">
            <a:avLst/>
          </a:prstGeom>
          <a:ln>
            <a:solidFill>
              <a:schemeClr val="accent6">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latin typeface="Times New Roman" panose="02020603050405020304" pitchFamily="18" charset="0"/>
                <a:cs typeface="Times New Roman" panose="02020603050405020304" pitchFamily="18" charset="0"/>
              </a:rPr>
              <a:t>Addressing Modes</a:t>
            </a:r>
            <a:endParaRPr lang="en-US" dirty="0"/>
          </a:p>
        </p:txBody>
      </p:sp>
    </p:spTree>
    <p:extLst>
      <p:ext uri="{BB962C8B-B14F-4D97-AF65-F5344CB8AC3E}">
        <p14:creationId xmlns:p14="http://schemas.microsoft.com/office/powerpoint/2010/main" val="2851553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latin typeface="Times New Roman" pitchFamily="18" charset="0"/>
                <a:cs typeface="Times New Roman" pitchFamily="18" charset="0"/>
              </a:rPr>
              <a:t>STACK AND STACK POINTER </a:t>
            </a:r>
            <a:br>
              <a:rPr lang="en-US" b="1" dirty="0" smtClean="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algn="just">
              <a:buFont typeface="Wingdings" pitchFamily="2" charset="2"/>
              <a:buChar char="Ø"/>
            </a:pPr>
            <a:r>
              <a:rPr lang="en-US" sz="3300" dirty="0" smtClean="0">
                <a:latin typeface="Times New Roman" pitchFamily="18" charset="0"/>
                <a:cs typeface="Times New Roman" pitchFamily="18" charset="0"/>
              </a:rPr>
              <a:t>Stack is a part of internal RAM used to store and retrieve data quickly </a:t>
            </a:r>
          </a:p>
          <a:p>
            <a:pPr algn="just">
              <a:buFont typeface="Wingdings" pitchFamily="2" charset="2"/>
              <a:buChar char="Ø"/>
            </a:pPr>
            <a:r>
              <a:rPr lang="en-US" sz="3300" dirty="0" smtClean="0">
                <a:latin typeface="Times New Roman" pitchFamily="18" charset="0"/>
                <a:cs typeface="Times New Roman" pitchFamily="18" charset="0"/>
              </a:rPr>
              <a:t>LIFO – stack operates in last in first out manner </a:t>
            </a:r>
          </a:p>
          <a:p>
            <a:pPr algn="just">
              <a:buFont typeface="Wingdings" pitchFamily="2" charset="2"/>
              <a:buChar char="Ø"/>
            </a:pPr>
            <a:r>
              <a:rPr lang="en-US" sz="3300" dirty="0" smtClean="0">
                <a:latin typeface="Times New Roman" pitchFamily="18" charset="0"/>
                <a:cs typeface="Times New Roman" pitchFamily="18" charset="0"/>
              </a:rPr>
              <a:t>Stack grows up as data is stored </a:t>
            </a:r>
          </a:p>
          <a:p>
            <a:pPr algn="just">
              <a:buFont typeface="Wingdings" pitchFamily="2" charset="2"/>
              <a:buChar char="Ø"/>
            </a:pPr>
            <a:r>
              <a:rPr lang="en-US" sz="3300" dirty="0" smtClean="0">
                <a:latin typeface="Times New Roman" pitchFamily="18" charset="0"/>
                <a:cs typeface="Times New Roman" pitchFamily="18" charset="0"/>
              </a:rPr>
              <a:t>Stack pointer is an 8 bit register which holds the address of top of stack </a:t>
            </a:r>
          </a:p>
          <a:p>
            <a:pPr algn="just">
              <a:buFont typeface="Wingdings" pitchFamily="2" charset="2"/>
              <a:buChar char="Ø"/>
            </a:pPr>
            <a:r>
              <a:rPr lang="en-US" sz="3300" dirty="0" smtClean="0">
                <a:latin typeface="Times New Roman" pitchFamily="18" charset="0"/>
                <a:cs typeface="Times New Roman" pitchFamily="18" charset="0"/>
              </a:rPr>
              <a:t>Default value of SP is 07 </a:t>
            </a:r>
          </a:p>
          <a:p>
            <a:pPr algn="just">
              <a:buFont typeface="Wingdings" pitchFamily="2" charset="2"/>
              <a:buChar char="Ø"/>
            </a:pPr>
            <a:r>
              <a:rPr lang="en-US" sz="3300" dirty="0" smtClean="0">
                <a:latin typeface="Times New Roman" pitchFamily="18" charset="0"/>
                <a:cs typeface="Times New Roman" pitchFamily="18" charset="0"/>
              </a:rPr>
              <a:t>Value of SP can be changed to any internal RAM address </a:t>
            </a:r>
          </a:p>
          <a:p>
            <a:pPr algn="just">
              <a:buFont typeface="Wingdings" pitchFamily="2" charset="2"/>
              <a:buChar char="Ø"/>
            </a:pPr>
            <a:r>
              <a:rPr lang="en-US" sz="3300" dirty="0" smtClean="0">
                <a:latin typeface="Times New Roman" pitchFamily="18" charset="0"/>
                <a:cs typeface="Times New Roman" pitchFamily="18" charset="0"/>
              </a:rPr>
              <a:t>PUSH and POP instructions are used to store and retrieve data </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416742" y="457200"/>
            <a:ext cx="8117658" cy="58674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103297" y="457200"/>
            <a:ext cx="8888303" cy="601593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762000" y="457200"/>
            <a:ext cx="7467600" cy="59436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381000" y="533400"/>
            <a:ext cx="8153400" cy="601619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304800" y="457200"/>
            <a:ext cx="8533078" cy="596997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latin typeface="Times New Roman" pitchFamily="18" charset="0"/>
                <a:cs typeface="Times New Roman" pitchFamily="18" charset="0"/>
              </a:rPr>
              <a:t>SYLLABUS </a:t>
            </a:r>
            <a:br>
              <a:rPr lang="en-US" b="1" dirty="0" smtClean="0">
                <a:latin typeface="Times New Roman" pitchFamily="18" charset="0"/>
                <a:cs typeface="Times New Roman" pitchFamily="18" charset="0"/>
              </a:rPr>
            </a:br>
            <a:r>
              <a:rPr lang="en-US" b="1" dirty="0" smtClean="0"/>
              <a:t> </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lgn="just"/>
            <a:r>
              <a:rPr lang="en-US" dirty="0" smtClean="0"/>
              <a:t> </a:t>
            </a:r>
            <a:r>
              <a:rPr lang="en-US" sz="2800" dirty="0" smtClean="0">
                <a:solidFill>
                  <a:schemeClr val="accent6">
                    <a:lumMod val="75000"/>
                  </a:schemeClr>
                </a:solidFill>
              </a:rPr>
              <a:t>Module 2:</a:t>
            </a:r>
            <a:r>
              <a:rPr lang="en-US" sz="2800" dirty="0" smtClean="0"/>
              <a:t> 8051 Architecture Microcontrollers and Embedded Processors. Architecture – Block diagram of 8051, Pin configuration, Registers, Internal Memory, Timers, Port Structures, Interrupts. Assembly Language Programming - Addressing Modes, Instruction set (Detailed study of 8051 instruction set is required).</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408499" y="609600"/>
            <a:ext cx="8278301" cy="586371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a:off x="256360" y="533400"/>
            <a:ext cx="8201840" cy="58674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latin typeface="Times New Roman" pitchFamily="18" charset="0"/>
                <a:cs typeface="Times New Roman" pitchFamily="18" charset="0"/>
              </a:rPr>
              <a:t>ROM </a:t>
            </a:r>
          </a:p>
          <a:p>
            <a:pPr lvl="1">
              <a:buFont typeface="Wingdings" pitchFamily="2" charset="2"/>
              <a:buChar char="Ø"/>
            </a:pPr>
            <a:r>
              <a:rPr lang="nn-NO" dirty="0" smtClean="0">
                <a:latin typeface="Times New Roman" pitchFamily="18" charset="0"/>
                <a:cs typeface="Times New Roman" pitchFamily="18" charset="0"/>
              </a:rPr>
              <a:t>4 kb internal ROM for program storage </a:t>
            </a:r>
          </a:p>
          <a:p>
            <a:r>
              <a:rPr lang="en-US" b="1" dirty="0" smtClean="0">
                <a:latin typeface="Times New Roman" pitchFamily="18" charset="0"/>
                <a:cs typeface="Times New Roman" pitchFamily="18" charset="0"/>
              </a:rPr>
              <a:t>RAM </a:t>
            </a:r>
          </a:p>
          <a:p>
            <a:pPr lvl="1">
              <a:buFont typeface="Wingdings" pitchFamily="2" charset="2"/>
              <a:buChar char="Ø"/>
            </a:pPr>
            <a:r>
              <a:rPr lang="en-US" dirty="0" smtClean="0">
                <a:latin typeface="Times New Roman" pitchFamily="18" charset="0"/>
                <a:cs typeface="Times New Roman" pitchFamily="18" charset="0"/>
              </a:rPr>
              <a:t>128 bytes </a:t>
            </a:r>
            <a:r>
              <a:rPr lang="en-US" b="1" dirty="0" smtClean="0">
                <a:latin typeface="Times New Roman" pitchFamily="18" charset="0"/>
                <a:cs typeface="Times New Roman" pitchFamily="18" charset="0"/>
              </a:rPr>
              <a:t>Internal RAM </a:t>
            </a:r>
          </a:p>
          <a:p>
            <a:pPr>
              <a:buNone/>
            </a:pPr>
            <a:r>
              <a:rPr lang="en-US" b="1" dirty="0" smtClean="0">
                <a:latin typeface="Times New Roman" pitchFamily="18" charset="0"/>
                <a:cs typeface="Times New Roman" pitchFamily="18" charset="0"/>
              </a:rPr>
              <a:t>1. Register banks-32 bytes </a:t>
            </a:r>
          </a:p>
          <a:p>
            <a:pPr lvl="1">
              <a:buFont typeface="Wingdings" pitchFamily="2" charset="2"/>
              <a:buChar char="Ø"/>
            </a:pPr>
            <a:r>
              <a:rPr lang="en-US" dirty="0" smtClean="0">
                <a:latin typeface="Times New Roman" pitchFamily="18" charset="0"/>
                <a:cs typeface="Times New Roman" pitchFamily="18" charset="0"/>
              </a:rPr>
              <a:t>Organized as 4 register banks </a:t>
            </a:r>
          </a:p>
          <a:p>
            <a:pPr lvl="1">
              <a:buFont typeface="Wingdings" pitchFamily="2" charset="2"/>
              <a:buChar char="Ø"/>
            </a:pPr>
            <a:r>
              <a:rPr lang="en-US" dirty="0" smtClean="0">
                <a:latin typeface="Times New Roman" pitchFamily="18" charset="0"/>
                <a:cs typeface="Times New Roman" pitchFamily="18" charset="0"/>
              </a:rPr>
              <a:t> Each register bank contains 8 registers –R0 to R7 </a:t>
            </a:r>
          </a:p>
          <a:p>
            <a:pPr>
              <a:buNone/>
            </a:pPr>
            <a:r>
              <a:rPr lang="en-US" b="1" dirty="0" smtClean="0">
                <a:latin typeface="Times New Roman" pitchFamily="18" charset="0"/>
                <a:cs typeface="Times New Roman" pitchFamily="18" charset="0"/>
              </a:rPr>
              <a:t>2. Bit addressable memory-16 bytes </a:t>
            </a:r>
          </a:p>
          <a:p>
            <a:pPr lvl="1">
              <a:buFont typeface="Wingdings" pitchFamily="2" charset="2"/>
              <a:buChar char="Ø"/>
            </a:pPr>
            <a:r>
              <a:rPr lang="en-US" dirty="0" smtClean="0">
                <a:latin typeface="Times New Roman" pitchFamily="18" charset="0"/>
                <a:cs typeface="Times New Roman" pitchFamily="18" charset="0"/>
              </a:rPr>
              <a:t>128 bits </a:t>
            </a:r>
          </a:p>
          <a:p>
            <a:pPr lvl="1">
              <a:buFont typeface="Wingdings" pitchFamily="2" charset="2"/>
              <a:buChar char="Ø"/>
            </a:pPr>
            <a:r>
              <a:rPr lang="en-US" dirty="0" smtClean="0">
                <a:latin typeface="Times New Roman" pitchFamily="18" charset="0"/>
                <a:cs typeface="Times New Roman" pitchFamily="18" charset="0"/>
              </a:rPr>
              <a:t>May be addressed by bit address or by byte address(as 8 bits) </a:t>
            </a:r>
          </a:p>
          <a:p>
            <a:pPr>
              <a:buNone/>
            </a:pPr>
            <a:r>
              <a:rPr lang="en-US" b="1" dirty="0" smtClean="0">
                <a:latin typeface="Times New Roman" pitchFamily="18" charset="0"/>
                <a:cs typeface="Times New Roman" pitchFamily="18" charset="0"/>
              </a:rPr>
              <a:t>3. General Purpose (scratch pad) RAM-80 bytes </a:t>
            </a:r>
          </a:p>
          <a:p>
            <a:pPr lvl="1">
              <a:buFont typeface="Wingdings" pitchFamily="2" charset="2"/>
              <a:buChar char="Ø"/>
            </a:pPr>
            <a:r>
              <a:rPr lang="en-US" dirty="0" smtClean="0">
                <a:latin typeface="Times New Roman" pitchFamily="18" charset="0"/>
                <a:cs typeface="Times New Roman" pitchFamily="18" charset="0"/>
              </a:rPr>
              <a:t>Byte addressable </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dirty="0"/>
          </a:p>
        </p:txBody>
      </p:sp>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TIMERS </a:t>
            </a:r>
          </a:p>
          <a:p>
            <a:pPr lvl="1">
              <a:buFont typeface="Wingdings" pitchFamily="2" charset="2"/>
              <a:buChar char="Ø"/>
            </a:pPr>
            <a:r>
              <a:rPr lang="en-US" dirty="0" smtClean="0">
                <a:latin typeface="Times New Roman" pitchFamily="18" charset="0"/>
                <a:cs typeface="Times New Roman" pitchFamily="18" charset="0"/>
              </a:rPr>
              <a:t>Two sixteen bit timers </a:t>
            </a:r>
          </a:p>
          <a:p>
            <a:pPr lvl="1">
              <a:buFont typeface="Wingdings" pitchFamily="2" charset="2"/>
              <a:buChar char="Ø"/>
            </a:pPr>
            <a:r>
              <a:rPr lang="en-US" dirty="0" smtClean="0">
                <a:latin typeface="Times New Roman" pitchFamily="18" charset="0"/>
                <a:cs typeface="Times New Roman" pitchFamily="18" charset="0"/>
              </a:rPr>
              <a:t>May be programmed to count internal clock pulses- timer or external clock pulses- counter </a:t>
            </a:r>
          </a:p>
          <a:p>
            <a:r>
              <a:rPr lang="en-US" dirty="0" smtClean="0">
                <a:latin typeface="Times New Roman" pitchFamily="18" charset="0"/>
                <a:cs typeface="Times New Roman" pitchFamily="18" charset="0"/>
              </a:rPr>
              <a:t>I/O PORTS </a:t>
            </a:r>
          </a:p>
          <a:p>
            <a:pPr lvl="1">
              <a:buFont typeface="Wingdings" pitchFamily="2" charset="2"/>
              <a:buChar char="Ø"/>
            </a:pPr>
            <a:r>
              <a:rPr lang="en-US" dirty="0" smtClean="0">
                <a:latin typeface="Times New Roman" pitchFamily="18" charset="0"/>
                <a:cs typeface="Times New Roman" pitchFamily="18" charset="0"/>
              </a:rPr>
              <a:t>32 i/o pins arranged as four 8-bit ports </a:t>
            </a:r>
          </a:p>
          <a:p>
            <a:r>
              <a:rPr lang="en-US" dirty="0" smtClean="0">
                <a:latin typeface="Times New Roman" pitchFamily="18" charset="0"/>
                <a:cs typeface="Times New Roman" pitchFamily="18" charset="0"/>
              </a:rPr>
              <a:t>SERIAL I/O </a:t>
            </a:r>
          </a:p>
          <a:p>
            <a:pPr lvl="1">
              <a:buFont typeface="Wingdings" pitchFamily="2" charset="2"/>
              <a:buChar char="Ø"/>
            </a:pPr>
            <a:r>
              <a:rPr lang="en-US" dirty="0" smtClean="0">
                <a:latin typeface="Times New Roman" pitchFamily="18" charset="0"/>
                <a:cs typeface="Times New Roman" pitchFamily="18" charset="0"/>
              </a:rPr>
              <a:t>Full duplex serial data receiver transmitter </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dirty="0"/>
          </a:p>
        </p:txBody>
      </p:sp>
      <p:sp>
        <p:nvSpPr>
          <p:cNvPr id="3" name="Content Placeholder 2"/>
          <p:cNvSpPr>
            <a:spLocks noGrp="1"/>
          </p:cNvSpPr>
          <p:nvPr>
            <p:ph idx="1"/>
          </p:nvPr>
        </p:nvSpPr>
        <p:spPr/>
        <p:txBody>
          <a:bodyPr>
            <a:normAutofit/>
          </a:bodyPr>
          <a:lstStyle/>
          <a:p>
            <a:r>
              <a:rPr lang="en-US" sz="2800" b="1" dirty="0" smtClean="0">
                <a:latin typeface="Times New Roman" pitchFamily="18" charset="0"/>
                <a:cs typeface="Times New Roman" pitchFamily="18" charset="0"/>
              </a:rPr>
              <a:t>INTERRUPTS </a:t>
            </a:r>
          </a:p>
          <a:p>
            <a:pPr lvl="1" algn="just">
              <a:buFont typeface="Wingdings" pitchFamily="2" charset="2"/>
              <a:buChar char="Ø"/>
            </a:pPr>
            <a:r>
              <a:rPr lang="en-US" sz="2900"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2 external and 3 internal interrupts </a:t>
            </a:r>
          </a:p>
          <a:p>
            <a:pPr lvl="1" algn="just">
              <a:buFont typeface="Wingdings" pitchFamily="2" charset="2"/>
              <a:buChar char="Ø"/>
            </a:pPr>
            <a:r>
              <a:rPr lang="en-US" dirty="0" smtClean="0">
                <a:latin typeface="Times New Roman" pitchFamily="18" charset="0"/>
                <a:cs typeface="Times New Roman" pitchFamily="18" charset="0"/>
              </a:rPr>
              <a:t> External interrupts- INT0 , INT1 </a:t>
            </a:r>
          </a:p>
          <a:p>
            <a:pPr lvl="1" algn="just">
              <a:buFont typeface="Wingdings" pitchFamily="2" charset="2"/>
              <a:buChar char="Ø"/>
            </a:pPr>
            <a:r>
              <a:rPr lang="en-US" dirty="0" smtClean="0">
                <a:latin typeface="Times New Roman" pitchFamily="18" charset="0"/>
                <a:cs typeface="Times New Roman" pitchFamily="18" charset="0"/>
              </a:rPr>
              <a:t> Internal interrupts- timer0, timer1 and serial communication </a:t>
            </a:r>
          </a:p>
          <a:p>
            <a:r>
              <a:rPr lang="en-US" sz="2800" b="1" dirty="0" smtClean="0">
                <a:latin typeface="Times New Roman" pitchFamily="18" charset="0"/>
                <a:cs typeface="Times New Roman" pitchFamily="18" charset="0"/>
              </a:rPr>
              <a:t>OSCILLATOR AND CLOCK </a:t>
            </a:r>
          </a:p>
          <a:p>
            <a:pPr lvl="1">
              <a:buFont typeface="Wingdings" pitchFamily="2" charset="2"/>
              <a:buChar char="Ø"/>
            </a:pPr>
            <a:r>
              <a:rPr lang="en-US" dirty="0" smtClean="0">
                <a:latin typeface="Times New Roman" pitchFamily="18" charset="0"/>
                <a:cs typeface="Times New Roman" pitchFamily="18" charset="0"/>
              </a:rPr>
              <a:t>All internal operations are synchronized with clock </a:t>
            </a:r>
          </a:p>
          <a:p>
            <a:pPr lvl="1" algn="just">
              <a:buFont typeface="Wingdings" pitchFamily="2" charset="2"/>
              <a:buChar char="Ø"/>
            </a:pPr>
            <a:r>
              <a:rPr lang="en-US" dirty="0" smtClean="0">
                <a:latin typeface="Times New Roman" pitchFamily="18" charset="0"/>
                <a:cs typeface="Times New Roman" pitchFamily="18" charset="0"/>
              </a:rPr>
              <a:t>Quartz crystal and capacitors are used to form the resonant network that generates clock </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Memory Organization </a:t>
            </a:r>
            <a:br>
              <a:rPr lang="en-US" b="1"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itchFamily="18" charset="0"/>
                <a:cs typeface="Times New Roman" pitchFamily="18" charset="0"/>
              </a:rPr>
              <a:t>4Kb of internal ROM (Program Memory )</a:t>
            </a:r>
          </a:p>
          <a:p>
            <a:pPr lvl="1">
              <a:buFont typeface="Wingdings" pitchFamily="2" charset="2"/>
              <a:buChar char="Ø"/>
            </a:pPr>
            <a:r>
              <a:rPr lang="en-US" dirty="0" smtClean="0">
                <a:latin typeface="Times New Roman" pitchFamily="18" charset="0"/>
                <a:cs typeface="Times New Roman" pitchFamily="18" charset="0"/>
              </a:rPr>
              <a:t>ROM is used to permanently save the program being executed</a:t>
            </a:r>
          </a:p>
          <a:p>
            <a:r>
              <a:rPr lang="en-US" sz="2800" dirty="0" smtClean="0">
                <a:latin typeface="Times New Roman" pitchFamily="18" charset="0"/>
                <a:cs typeface="Times New Roman" pitchFamily="18" charset="0"/>
              </a:rPr>
              <a:t>128 bytes of internal RAM</a:t>
            </a:r>
          </a:p>
          <a:p>
            <a:pPr marL="742950" lvl="2" indent="-342900">
              <a:buFont typeface="Wingdings" pitchFamily="2" charset="2"/>
              <a:buChar char="Ø"/>
            </a:pPr>
            <a:r>
              <a:rPr lang="en-US" sz="2600" dirty="0" smtClean="0">
                <a:latin typeface="Times New Roman" pitchFamily="18" charset="0"/>
                <a:cs typeface="Times New Roman" pitchFamily="18" charset="0"/>
              </a:rPr>
              <a:t>Data Memory (RAM) is used for temporarily storing data and intermediate results created </a:t>
            </a:r>
          </a:p>
          <a:p>
            <a:pPr marL="342900" lvl="1" indent="-342900">
              <a:buFont typeface="Arial" pitchFamily="34" charset="0"/>
              <a:buChar char="•"/>
            </a:pPr>
            <a:r>
              <a:rPr lang="en-US" dirty="0" smtClean="0">
                <a:latin typeface="Times New Roman" pitchFamily="18" charset="0"/>
                <a:cs typeface="Times New Roman" pitchFamily="18" charset="0"/>
              </a:rPr>
              <a:t>8051 microcontrollers have a 16-bit address bus and are capable of addressing 64 kb of external memory. </a:t>
            </a:r>
          </a:p>
          <a:p>
            <a:endParaRPr lang="en-US"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ROM /Program Memory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b="1" dirty="0" smtClean="0">
                <a:latin typeface="Times New Roman" pitchFamily="18" charset="0"/>
                <a:cs typeface="Times New Roman" pitchFamily="18" charset="0"/>
              </a:rPr>
              <a:t>8051 has 4 kb internal ROM and expanded 64 kb of external ROM.</a:t>
            </a:r>
          </a:p>
          <a:p>
            <a:pPr algn="just"/>
            <a:r>
              <a:rPr lang="en-US" b="1" dirty="0" smtClean="0">
                <a:latin typeface="Times New Roman" pitchFamily="18" charset="0"/>
                <a:cs typeface="Times New Roman" pitchFamily="18" charset="0"/>
              </a:rPr>
              <a:t> Internal ROM occupies the program memory space from 0000h to 0FFFh.</a:t>
            </a:r>
          </a:p>
          <a:p>
            <a:pPr algn="just"/>
            <a:r>
              <a:rPr lang="en-US" b="1" dirty="0" smtClean="0">
                <a:latin typeface="Times New Roman" pitchFamily="18" charset="0"/>
                <a:cs typeface="Times New Roman" pitchFamily="18" charset="0"/>
              </a:rPr>
              <a:t> Program addresses higher than 0FFFh are automatically accessed from external memory if total program size exceeds 4K. </a:t>
            </a:r>
          </a:p>
          <a:p>
            <a:pPr algn="just"/>
            <a:r>
              <a:rPr lang="en-US" b="1" dirty="0" smtClean="0">
                <a:latin typeface="Times New Roman" pitchFamily="18" charset="0"/>
                <a:cs typeface="Times New Roman" pitchFamily="18" charset="0"/>
              </a:rPr>
              <a:t>Program is fetched entirely from external memory if EA/VPP pin is grounded. (In this case addresses from 0000h to </a:t>
            </a:r>
            <a:r>
              <a:rPr lang="en-US" b="1" dirty="0" err="1" smtClean="0">
                <a:latin typeface="Times New Roman" pitchFamily="18" charset="0"/>
                <a:cs typeface="Times New Roman" pitchFamily="18" charset="0"/>
              </a:rPr>
              <a:t>FFFFh</a:t>
            </a:r>
            <a:r>
              <a:rPr lang="en-US" b="1" dirty="0" smtClean="0">
                <a:latin typeface="Times New Roman" pitchFamily="18" charset="0"/>
                <a:cs typeface="Times New Roman" pitchFamily="18" charset="0"/>
              </a:rPr>
              <a:t> are in external memory) </a:t>
            </a:r>
            <a:endParaRPr lang="en-US"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ROM /Program Memory </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685800" y="1540312"/>
            <a:ext cx="8004190" cy="4784288"/>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RAM/Data Memory</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800" b="1" dirty="0" smtClean="0">
                <a:latin typeface="Times New Roman" pitchFamily="18" charset="0"/>
                <a:cs typeface="Times New Roman" pitchFamily="18" charset="0"/>
              </a:rPr>
              <a:t>Internal RAM </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8051 has 128 bytes of internal RAM having addresses from 00h to 7F h.</a:t>
            </a:r>
          </a:p>
          <a:p>
            <a:pPr>
              <a:buNone/>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It is organized into 3 regions </a:t>
            </a:r>
          </a:p>
          <a:p>
            <a:pPr algn="just">
              <a:buNone/>
            </a:pPr>
            <a:r>
              <a:rPr lang="en-US" sz="2800" dirty="0" smtClean="0"/>
              <a:t>1</a:t>
            </a:r>
            <a:r>
              <a:rPr lang="en-US" sz="2800" dirty="0" smtClean="0">
                <a:latin typeface="Times New Roman" pitchFamily="18" charset="0"/>
                <a:cs typeface="Times New Roman" pitchFamily="18" charset="0"/>
              </a:rPr>
              <a:t>. Register banks-32 bytes- 00h to 1Fh </a:t>
            </a:r>
          </a:p>
          <a:p>
            <a:pPr algn="just">
              <a:buNone/>
            </a:pPr>
            <a:r>
              <a:rPr lang="en-US" sz="2800" dirty="0" smtClean="0">
                <a:latin typeface="Times New Roman" pitchFamily="18" charset="0"/>
                <a:cs typeface="Times New Roman" pitchFamily="18" charset="0"/>
              </a:rPr>
              <a:t>2. Bit addressable memory-16 bytes- 20h to 2Fh </a:t>
            </a:r>
          </a:p>
          <a:p>
            <a:pPr algn="just">
              <a:buNone/>
            </a:pPr>
            <a:r>
              <a:rPr lang="en-US" sz="2800" dirty="0" smtClean="0">
                <a:latin typeface="Times New Roman" pitchFamily="18" charset="0"/>
                <a:cs typeface="Times New Roman" pitchFamily="18" charset="0"/>
              </a:rPr>
              <a:t>3.General Purpose (scratch pad) RAM-80 bytes- 30h to 7Fh </a:t>
            </a:r>
          </a:p>
          <a:p>
            <a:endParaRPr lang="en-US" sz="2800" b="1" dirty="0" smtClean="0"/>
          </a:p>
          <a:p>
            <a:endParaRPr lang="en-US" sz="2800" b="1" dirty="0" smtClean="0"/>
          </a:p>
          <a:p>
            <a:pPr>
              <a:buNone/>
            </a:pPr>
            <a:endParaRPr lang="en-US" sz="28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228600"/>
            <a:ext cx="8305800" cy="612616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Features </a:t>
            </a:r>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Ø"/>
            </a:pPr>
            <a:r>
              <a:rPr lang="en-US" dirty="0" smtClean="0"/>
              <a:t> 8 bit microcontroller with 8 bit wide data bus</a:t>
            </a:r>
          </a:p>
          <a:p>
            <a:pPr>
              <a:buFont typeface="Wingdings" pitchFamily="2" charset="2"/>
              <a:buChar char="Ø"/>
            </a:pPr>
            <a:r>
              <a:rPr lang="en-US" dirty="0" smtClean="0"/>
              <a:t> 4 Kb of internal ROM for program storage </a:t>
            </a:r>
          </a:p>
          <a:p>
            <a:pPr>
              <a:buFont typeface="Wingdings" pitchFamily="2" charset="2"/>
              <a:buChar char="Ø"/>
            </a:pPr>
            <a:r>
              <a:rPr lang="en-US" dirty="0" smtClean="0"/>
              <a:t> 128 bytes of internal RAM </a:t>
            </a:r>
          </a:p>
          <a:p>
            <a:pPr>
              <a:buFont typeface="Wingdings" pitchFamily="2" charset="2"/>
              <a:buChar char="Ø"/>
            </a:pPr>
            <a:r>
              <a:rPr lang="en-US" dirty="0" smtClean="0"/>
              <a:t>4 ports having a total of 32 input/output pins </a:t>
            </a:r>
          </a:p>
          <a:p>
            <a:pPr>
              <a:buFont typeface="Wingdings" pitchFamily="2" charset="2"/>
              <a:buChar char="Ø"/>
            </a:pPr>
            <a:r>
              <a:rPr lang="en-US" dirty="0" smtClean="0"/>
              <a:t>Maximum addressing capacity 64k (16 bit address bus) </a:t>
            </a:r>
          </a:p>
          <a:p>
            <a:pPr>
              <a:buFont typeface="Wingdings" pitchFamily="2" charset="2"/>
              <a:buChar char="Ø"/>
            </a:pPr>
            <a:r>
              <a:rPr lang="en-US" dirty="0" smtClean="0"/>
              <a:t>Two 16 bit timer/counters </a:t>
            </a:r>
          </a:p>
          <a:p>
            <a:pPr>
              <a:buFont typeface="Wingdings" pitchFamily="2" charset="2"/>
              <a:buChar char="Ø"/>
            </a:pPr>
            <a:r>
              <a:rPr lang="en-US" dirty="0" smtClean="0"/>
              <a:t>Full duplex serial data receiver/transmitter</a:t>
            </a:r>
          </a:p>
          <a:p>
            <a:pPr>
              <a:buFont typeface="Wingdings" pitchFamily="2" charset="2"/>
              <a:buChar char="Ø"/>
            </a:pPr>
            <a:r>
              <a:rPr lang="en-US" dirty="0" smtClean="0"/>
              <a:t>Two external and three internal interrupts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Times New Roman" pitchFamily="18" charset="0"/>
                <a:cs typeface="Times New Roman" pitchFamily="18" charset="0"/>
              </a:rPr>
              <a:t>RAM/Data Memory</a:t>
            </a:r>
            <a:endParaRPr lang="en-US" dirty="0"/>
          </a:p>
        </p:txBody>
      </p:sp>
      <p:sp>
        <p:nvSpPr>
          <p:cNvPr id="3" name="Content Placeholder 2"/>
          <p:cNvSpPr>
            <a:spLocks noGrp="1"/>
          </p:cNvSpPr>
          <p:nvPr>
            <p:ph idx="1"/>
          </p:nvPr>
        </p:nvSpPr>
        <p:spPr/>
        <p:txBody>
          <a:bodyPr>
            <a:normAutofit/>
          </a:bodyPr>
          <a:lstStyle/>
          <a:p>
            <a:pPr marL="742950" indent="-742950">
              <a:buAutoNum type="arabicPeriod"/>
            </a:pPr>
            <a:r>
              <a:rPr lang="en-US" sz="3600" b="1" dirty="0" smtClean="0">
                <a:latin typeface="Times New Roman" pitchFamily="18" charset="0"/>
                <a:cs typeface="Times New Roman" pitchFamily="18" charset="0"/>
              </a:rPr>
              <a:t>Register banks-32 bytes- 00h to 1Fh </a:t>
            </a:r>
          </a:p>
          <a:p>
            <a:pPr marL="514350" indent="-514350">
              <a:buNone/>
            </a:pPr>
            <a:r>
              <a:rPr lang="en-US" dirty="0" smtClean="0"/>
              <a:t> </a:t>
            </a:r>
            <a:r>
              <a:rPr lang="en-US" b="1" dirty="0" smtClean="0"/>
              <a:t>Organized as 4 register banks </a:t>
            </a:r>
          </a:p>
          <a:p>
            <a:pPr lvl="1">
              <a:buFont typeface="Wingdings" pitchFamily="2" charset="2"/>
              <a:buChar char="Ø"/>
            </a:pPr>
            <a:r>
              <a:rPr lang="en-US" dirty="0" smtClean="0"/>
              <a:t> Each register bank contains 8 registers –R0 to R7 </a:t>
            </a:r>
          </a:p>
          <a:p>
            <a:pPr lvl="1">
              <a:buFont typeface="Wingdings" pitchFamily="2" charset="2"/>
              <a:buChar char="Ø"/>
            </a:pPr>
            <a:r>
              <a:rPr lang="en-US" dirty="0" smtClean="0"/>
              <a:t>Registers may be addressed by name or by internal RAM address </a:t>
            </a:r>
          </a:p>
          <a:p>
            <a:pPr lvl="1">
              <a:buFont typeface="Wingdings" pitchFamily="2" charset="2"/>
              <a:buChar char="Ø"/>
            </a:pPr>
            <a:r>
              <a:rPr lang="en-US" dirty="0" smtClean="0"/>
              <a:t>RS0 and RS1 of PSW determine which bank is currently in use</a:t>
            </a:r>
          </a:p>
          <a:p>
            <a:pPr lvl="1">
              <a:buFont typeface="Wingdings" pitchFamily="2" charset="2"/>
              <a:buChar char="Ø"/>
            </a:pPr>
            <a:r>
              <a:rPr lang="en-US" dirty="0" smtClean="0"/>
              <a:t>Default bank is bank0 </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latin typeface="Times New Roman" pitchFamily="18" charset="0"/>
                <a:cs typeface="Times New Roman" pitchFamily="18" charset="0"/>
              </a:rPr>
              <a:t>RAM/Data Memory</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algn="just">
              <a:buNone/>
            </a:pPr>
            <a:r>
              <a:rPr lang="en-US" sz="3800" b="1" dirty="0" smtClean="0">
                <a:latin typeface="Times New Roman" pitchFamily="18" charset="0"/>
                <a:cs typeface="Times New Roman" pitchFamily="18" charset="0"/>
              </a:rPr>
              <a:t>2.Bit addressable memory-16 bytes- 20h to       2Fh </a:t>
            </a:r>
          </a:p>
          <a:p>
            <a:pPr>
              <a:buNone/>
            </a:pPr>
            <a:r>
              <a:rPr lang="en-US" dirty="0" smtClean="0">
                <a:latin typeface="Times New Roman" pitchFamily="18" charset="0"/>
                <a:cs typeface="Times New Roman" pitchFamily="18" charset="0"/>
              </a:rPr>
              <a:t>128 bits </a:t>
            </a:r>
          </a:p>
          <a:p>
            <a:pPr lvl="1">
              <a:buFont typeface="Wingdings" pitchFamily="2" charset="2"/>
              <a:buChar char="Ø"/>
            </a:pPr>
            <a:r>
              <a:rPr lang="en-US" sz="3200" dirty="0" smtClean="0">
                <a:latin typeface="Times New Roman" pitchFamily="18" charset="0"/>
                <a:cs typeface="Times New Roman" pitchFamily="18" charset="0"/>
              </a:rPr>
              <a:t> May be addressed by bit address or by byte address(as 8 bits)</a:t>
            </a:r>
          </a:p>
          <a:p>
            <a:pPr lvl="1">
              <a:buNone/>
            </a:pPr>
            <a:r>
              <a:rPr lang="en-US" sz="3200" dirty="0" err="1" smtClean="0">
                <a:latin typeface="Times New Roman" pitchFamily="18" charset="0"/>
                <a:cs typeface="Times New Roman" pitchFamily="18" charset="0"/>
              </a:rPr>
              <a:t>Eg</a:t>
            </a:r>
            <a:r>
              <a:rPr lang="en-US" sz="3200" dirty="0" smtClean="0">
                <a:latin typeface="Times New Roman" pitchFamily="18" charset="0"/>
                <a:cs typeface="Times New Roman" pitchFamily="18" charset="0"/>
              </a:rPr>
              <a:t> :Individual bits of the byte with byte address 20h can addressed using bit addresses 00h to 07h </a:t>
            </a:r>
          </a:p>
          <a:p>
            <a:pPr algn="just">
              <a:buNone/>
            </a:pPr>
            <a:r>
              <a:rPr lang="en-US" sz="3800" b="1" dirty="0" smtClean="0"/>
              <a:t>3.General Purpose (scratch pad) RAM-80 bytes- 30h to 7Fh </a:t>
            </a:r>
          </a:p>
          <a:p>
            <a:pPr lvl="1">
              <a:buFont typeface="Wingdings" pitchFamily="2" charset="2"/>
              <a:buChar char="Ø"/>
            </a:pPr>
            <a:r>
              <a:rPr lang="en-US" dirty="0" smtClean="0"/>
              <a:t>Byte addressable </a:t>
            </a:r>
          </a:p>
          <a:p>
            <a:pPr lvl="1">
              <a:buNone/>
            </a:pPr>
            <a:endParaRPr lang="en-US" sz="3200" dirty="0" smtClean="0">
              <a:latin typeface="Times New Roman" pitchFamily="18" charset="0"/>
              <a:cs typeface="Times New Roman" pitchFamily="18" charset="0"/>
            </a:endParaRP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Special Function registers </a:t>
            </a:r>
          </a:p>
        </p:txBody>
      </p:sp>
      <p:sp>
        <p:nvSpPr>
          <p:cNvPr id="3" name="Content Placeholder 2"/>
          <p:cNvSpPr>
            <a:spLocks noGrp="1"/>
          </p:cNvSpPr>
          <p:nvPr>
            <p:ph idx="1"/>
          </p:nvPr>
        </p:nvSpPr>
        <p:spPr>
          <a:xfrm>
            <a:off x="457200" y="1143000"/>
            <a:ext cx="8229600" cy="5562600"/>
          </a:xfrm>
        </p:spPr>
        <p:txBody>
          <a:bodyPr>
            <a:noAutofit/>
          </a:bodyPr>
          <a:lstStyle/>
          <a:p>
            <a:pPr algn="just"/>
            <a:r>
              <a:rPr lang="en-US" sz="2800" dirty="0">
                <a:latin typeface="Times New Roman" panose="02020603050405020304" pitchFamily="18" charset="0"/>
                <a:cs typeface="Times New Roman" panose="02020603050405020304" pitchFamily="18" charset="0"/>
              </a:rPr>
              <a:t>SFR registers uses the address range of 80h through FFh.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21 </a:t>
            </a:r>
            <a:r>
              <a:rPr lang="en-US" sz="2800" dirty="0">
                <a:latin typeface="Times New Roman" panose="02020603050405020304" pitchFamily="18" charset="0"/>
                <a:cs typeface="Times New Roman" panose="02020603050405020304" pitchFamily="18" charset="0"/>
              </a:rPr>
              <a:t>Special function registers (SFR) in 8051 micro controller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It includes </a:t>
            </a:r>
            <a:r>
              <a:rPr lang="en-US" sz="2800" dirty="0">
                <a:latin typeface="Times New Roman" panose="02020603050405020304" pitchFamily="18" charset="0"/>
                <a:cs typeface="Times New Roman" panose="02020603050405020304" pitchFamily="18" charset="0"/>
              </a:rPr>
              <a:t>Register A, Register B, Program Status Word (PSW), PCON etc. Each SFR has an address (80h </a:t>
            </a:r>
            <a:r>
              <a:rPr lang="en-US" sz="2800" dirty="0" smtClean="0">
                <a:latin typeface="Times New Roman" panose="02020603050405020304" pitchFamily="18" charset="0"/>
                <a:cs typeface="Times New Roman" panose="02020603050405020304" pitchFamily="18" charset="0"/>
              </a:rPr>
              <a:t>through </a:t>
            </a:r>
            <a:r>
              <a:rPr lang="en-US" sz="2800" dirty="0">
                <a:latin typeface="Times New Roman" panose="02020603050405020304" pitchFamily="18" charset="0"/>
                <a:cs typeface="Times New Roman" panose="02020603050405020304" pitchFamily="18" charset="0"/>
              </a:rPr>
              <a:t>FFh) and a name. </a:t>
            </a:r>
            <a:endParaRPr lang="en-US" sz="2800" dirty="0" smtClean="0">
              <a:latin typeface="Times New Roman" panose="02020603050405020304" pitchFamily="18" charset="0"/>
              <a:cs typeface="Times New Roman" panose="02020603050405020304" pitchFamily="18" charset="0"/>
            </a:endParaRPr>
          </a:p>
          <a:p>
            <a:pPr marL="0" indent="0" algn="just">
              <a:buNone/>
            </a:pPr>
            <a:r>
              <a:rPr lang="en-US" sz="2800" dirty="0" smtClean="0">
                <a:latin typeface="Times New Roman" panose="02020603050405020304" pitchFamily="18" charset="0"/>
                <a:cs typeface="Times New Roman" panose="02020603050405020304" pitchFamily="18" charset="0"/>
              </a:rPr>
              <a:t>Example: </a:t>
            </a:r>
            <a:r>
              <a:rPr lang="en-US" sz="2800" dirty="0">
                <a:latin typeface="Times New Roman" panose="02020603050405020304" pitchFamily="18" charset="0"/>
                <a:cs typeface="Times New Roman" panose="02020603050405020304" pitchFamily="18" charset="0"/>
              </a:rPr>
              <a:t>the accumulator </a:t>
            </a:r>
            <a:r>
              <a:rPr lang="en-US" sz="2800" dirty="0" smtClean="0">
                <a:latin typeface="Times New Roman" panose="02020603050405020304" pitchFamily="18" charset="0"/>
                <a:cs typeface="Times New Roman" panose="02020603050405020304" pitchFamily="18" charset="0"/>
              </a:rPr>
              <a:t>having </a:t>
            </a:r>
            <a:r>
              <a:rPr lang="en-US" sz="2800" dirty="0">
                <a:latin typeface="Times New Roman" panose="02020603050405020304" pitchFamily="18" charset="0"/>
                <a:cs typeface="Times New Roman" panose="02020603050405020304" pitchFamily="18" charset="0"/>
              </a:rPr>
              <a:t>the address 0E0h. </a:t>
            </a:r>
            <a:endParaRPr lang="en-US" sz="2800" dirty="0" smtClean="0">
              <a:latin typeface="Times New Roman" panose="02020603050405020304" pitchFamily="18" charset="0"/>
              <a:cs typeface="Times New Roman" panose="02020603050405020304" pitchFamily="18" charset="0"/>
            </a:endParaRPr>
          </a:p>
          <a:p>
            <a:pPr marL="0" indent="0" algn="just">
              <a:buNone/>
            </a:pPr>
            <a:r>
              <a:rPr lang="en-US" sz="2400" i="1" dirty="0" smtClean="0">
                <a:solidFill>
                  <a:srgbClr val="FF0000"/>
                </a:solidFill>
                <a:latin typeface="Times New Roman" panose="02020603050405020304" pitchFamily="18" charset="0"/>
                <a:cs typeface="Times New Roman" panose="02020603050405020304" pitchFamily="18" charset="0"/>
              </a:rPr>
              <a:t>Note </a:t>
            </a:r>
            <a:r>
              <a:rPr lang="en-US" sz="2400" i="1" dirty="0">
                <a:solidFill>
                  <a:srgbClr val="FF0000"/>
                </a:solidFill>
                <a:latin typeface="Times New Roman" panose="02020603050405020304" pitchFamily="18" charset="0"/>
                <a:cs typeface="Times New Roman" panose="02020603050405020304" pitchFamily="18" charset="0"/>
              </a:rPr>
              <a:t>: All addresses from 80 to FF are </a:t>
            </a:r>
            <a:r>
              <a:rPr lang="en-US" sz="2400" i="1" dirty="0" smtClean="0">
                <a:solidFill>
                  <a:srgbClr val="FF0000"/>
                </a:solidFill>
                <a:latin typeface="Times New Roman" panose="02020603050405020304" pitchFamily="18" charset="0"/>
                <a:cs typeface="Times New Roman" panose="02020603050405020304" pitchFamily="18" charset="0"/>
              </a:rPr>
              <a:t>not used </a:t>
            </a:r>
            <a:r>
              <a:rPr lang="en-US" sz="2400" i="1" dirty="0">
                <a:solidFill>
                  <a:srgbClr val="FF0000"/>
                </a:solidFill>
                <a:latin typeface="Times New Roman" panose="02020603050405020304" pitchFamily="18" charset="0"/>
                <a:cs typeface="Times New Roman" panose="02020603050405020304" pitchFamily="18" charset="0"/>
              </a:rPr>
              <a:t>for SFRs; attempting to use an address that is not defined yields unpredictable results</a:t>
            </a:r>
          </a:p>
          <a:p>
            <a:pPr marL="0" indent="0">
              <a:buNone/>
            </a:pPr>
            <a:endParaRPr lang="en-IN"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296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External RAM</a:t>
            </a:r>
            <a:endParaRPr lang="en-IN" dirty="0"/>
          </a:p>
        </p:txBody>
      </p:sp>
      <p:pic>
        <p:nvPicPr>
          <p:cNvPr id="4" name="Content Placeholder 3"/>
          <p:cNvPicPr>
            <a:picLocks noGrp="1" noChangeAspect="1"/>
          </p:cNvPicPr>
          <p:nvPr>
            <p:ph idx="1"/>
          </p:nvPr>
        </p:nvPicPr>
        <p:blipFill>
          <a:blip r:embed="rId2" cstate="print"/>
          <a:stretch>
            <a:fillRect/>
          </a:stretch>
        </p:blipFill>
        <p:spPr>
          <a:xfrm>
            <a:off x="802446" y="1752600"/>
            <a:ext cx="7667672" cy="4761706"/>
          </a:xfrm>
          <a:prstGeom prst="rect">
            <a:avLst/>
          </a:prstGeom>
        </p:spPr>
      </p:pic>
      <p:sp>
        <p:nvSpPr>
          <p:cNvPr id="5" name="Rectangle 4"/>
          <p:cNvSpPr/>
          <p:nvPr/>
        </p:nvSpPr>
        <p:spPr>
          <a:xfrm>
            <a:off x="585764" y="1150203"/>
            <a:ext cx="8101036"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External RAM up to 64 K can be added to 8051. It is accessed using DPTR.</a:t>
            </a:r>
          </a:p>
        </p:txBody>
      </p:sp>
    </p:spTree>
    <p:extLst>
      <p:ext uri="{BB962C8B-B14F-4D97-AF65-F5344CB8AC3E}">
        <p14:creationId xmlns:p14="http://schemas.microsoft.com/office/powerpoint/2010/main" val="2627900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Registers</a:t>
            </a:r>
          </a:p>
        </p:txBody>
      </p:sp>
      <p:pic>
        <p:nvPicPr>
          <p:cNvPr id="4" name="Content Placeholder 3"/>
          <p:cNvPicPr>
            <a:picLocks noGrp="1" noChangeAspect="1"/>
          </p:cNvPicPr>
          <p:nvPr>
            <p:ph idx="1"/>
          </p:nvPr>
        </p:nvPicPr>
        <p:blipFill>
          <a:blip r:embed="rId2" cstate="print"/>
          <a:stretch>
            <a:fillRect/>
          </a:stretch>
        </p:blipFill>
        <p:spPr>
          <a:xfrm>
            <a:off x="990600" y="1334707"/>
            <a:ext cx="7315200" cy="5146379"/>
          </a:xfrm>
          <a:prstGeom prst="rect">
            <a:avLst/>
          </a:prstGeom>
        </p:spPr>
      </p:pic>
    </p:spTree>
    <p:extLst>
      <p:ext uri="{BB962C8B-B14F-4D97-AF65-F5344CB8AC3E}">
        <p14:creationId xmlns:p14="http://schemas.microsoft.com/office/powerpoint/2010/main" val="1202371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Registers</a:t>
            </a:r>
            <a:endParaRPr lang="en-IN" dirty="0"/>
          </a:p>
        </p:txBody>
      </p:sp>
      <p:pic>
        <p:nvPicPr>
          <p:cNvPr id="4" name="Content Placeholder 3"/>
          <p:cNvPicPr>
            <a:picLocks noGrp="1" noChangeAspect="1"/>
          </p:cNvPicPr>
          <p:nvPr>
            <p:ph idx="1"/>
          </p:nvPr>
        </p:nvPicPr>
        <p:blipFill>
          <a:blip r:embed="rId2" cstate="print"/>
          <a:stretch>
            <a:fillRect/>
          </a:stretch>
        </p:blipFill>
        <p:spPr>
          <a:xfrm>
            <a:off x="1219200" y="1752600"/>
            <a:ext cx="7089871" cy="4267200"/>
          </a:xfrm>
          <a:prstGeom prst="rect">
            <a:avLst/>
          </a:prstGeom>
        </p:spPr>
      </p:pic>
    </p:spTree>
    <p:extLst>
      <p:ext uri="{BB962C8B-B14F-4D97-AF65-F5344CB8AC3E}">
        <p14:creationId xmlns:p14="http://schemas.microsoft.com/office/powerpoint/2010/main" val="1404755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Register A/Accumulator</a:t>
            </a:r>
          </a:p>
        </p:txBody>
      </p:sp>
      <p:sp>
        <p:nvSpPr>
          <p:cNvPr id="3" name="Content Placeholder 2"/>
          <p:cNvSpPr>
            <a:spLocks noGrp="1"/>
          </p:cNvSpPr>
          <p:nvPr>
            <p:ph idx="1"/>
          </p:nvPr>
        </p:nvSpPr>
        <p:spPr/>
        <p:txBody>
          <a:bodyPr>
            <a:noAutofit/>
          </a:bodyPr>
          <a:lstStyle/>
          <a:p>
            <a:pPr algn="just"/>
            <a:r>
              <a:rPr lang="en-US" sz="2800" dirty="0">
                <a:latin typeface="Times New Roman" panose="02020603050405020304" pitchFamily="18" charset="0"/>
                <a:cs typeface="Times New Roman" panose="02020603050405020304" pitchFamily="18" charset="0"/>
              </a:rPr>
              <a:t>Accumulator which is also known as ACC or A is the most important of all special function registers.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It </a:t>
            </a:r>
            <a:r>
              <a:rPr lang="en-US" sz="2800" dirty="0">
                <a:latin typeface="Times New Roman" panose="02020603050405020304" pitchFamily="18" charset="0"/>
                <a:cs typeface="Times New Roman" panose="02020603050405020304" pitchFamily="18" charset="0"/>
              </a:rPr>
              <a:t>holds one of the operands and the result of most arithmetic and logic operations.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ACC </a:t>
            </a:r>
            <a:r>
              <a:rPr lang="en-US" sz="2800" dirty="0">
                <a:latin typeface="Times New Roman" panose="02020603050405020304" pitchFamily="18" charset="0"/>
                <a:cs typeface="Times New Roman" panose="02020603050405020304" pitchFamily="18" charset="0"/>
              </a:rPr>
              <a:t>can be accessed by direct addressing. </a:t>
            </a:r>
            <a:endParaRPr lang="en-US" sz="2800" dirty="0" smtClean="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To access accumulator as a single byte (all 8 bits at once) the physical address E0H can be used. </a:t>
            </a:r>
          </a:p>
          <a:p>
            <a:pPr marL="0" indent="0">
              <a:buNone/>
            </a:pPr>
            <a:endParaRPr lang="en-US" sz="2800" dirty="0" smtClean="0">
              <a:latin typeface="Times New Roman" panose="02020603050405020304" pitchFamily="18" charset="0"/>
              <a:cs typeface="Times New Roman" panose="02020603050405020304" pitchFamily="18"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31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Register A/Accumulator</a:t>
            </a: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Accumulator </a:t>
            </a:r>
            <a:r>
              <a:rPr lang="en-US" dirty="0">
                <a:latin typeface="Times New Roman" panose="02020603050405020304" pitchFamily="18" charset="0"/>
                <a:cs typeface="Times New Roman" panose="02020603050405020304" pitchFamily="18" charset="0"/>
              </a:rPr>
              <a:t>is both byte and bit addressable.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access the first bit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bit 0) use the physical address E0H or Acc.0 .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access the second bit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bit 1), E1H or Acc.1 </a:t>
            </a: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a:t>
            </a:r>
            <a:r>
              <a:rPr lang="en-US" dirty="0" smtClean="0">
                <a:latin typeface="Times New Roman" panose="02020603050405020304" pitchFamily="18" charset="0"/>
                <a:cs typeface="Times New Roman" panose="02020603050405020304" pitchFamily="18" charset="0"/>
              </a:rPr>
              <a:t>or </a:t>
            </a:r>
            <a:r>
              <a:rPr lang="en-US" dirty="0">
                <a:latin typeface="Times New Roman" panose="02020603050405020304" pitchFamily="18" charset="0"/>
                <a:cs typeface="Times New Roman" panose="02020603050405020304" pitchFamily="18" charset="0"/>
              </a:rPr>
              <a:t>third bit E2H or Acc.2 and so on.</a:t>
            </a:r>
            <a:endParaRPr lang="en-IN" dirty="0"/>
          </a:p>
        </p:txBody>
      </p:sp>
    </p:spTree>
    <p:extLst>
      <p:ext uri="{BB962C8B-B14F-4D97-AF65-F5344CB8AC3E}">
        <p14:creationId xmlns:p14="http://schemas.microsoft.com/office/powerpoint/2010/main" val="4262775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Register A/Accumulator</a:t>
            </a:r>
          </a:p>
        </p:txBody>
      </p:sp>
      <p:pic>
        <p:nvPicPr>
          <p:cNvPr id="4" name="Content Placeholder 3"/>
          <p:cNvPicPr>
            <a:picLocks noGrp="1" noChangeAspect="1"/>
          </p:cNvPicPr>
          <p:nvPr>
            <p:ph idx="1"/>
          </p:nvPr>
        </p:nvPicPr>
        <p:blipFill>
          <a:blip r:embed="rId2" cstate="print"/>
          <a:stretch>
            <a:fillRect/>
          </a:stretch>
        </p:blipFill>
        <p:spPr>
          <a:xfrm>
            <a:off x="489066" y="2133600"/>
            <a:ext cx="8488338" cy="2514600"/>
          </a:xfrm>
          <a:prstGeom prst="rect">
            <a:avLst/>
          </a:prstGeom>
        </p:spPr>
      </p:pic>
    </p:spTree>
    <p:extLst>
      <p:ext uri="{BB962C8B-B14F-4D97-AF65-F5344CB8AC3E}">
        <p14:creationId xmlns:p14="http://schemas.microsoft.com/office/powerpoint/2010/main" val="3353487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Register B</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anose="02020603050405020304" pitchFamily="18" charset="0"/>
                <a:cs typeface="Times New Roman" panose="02020603050405020304" pitchFamily="18" charset="0"/>
              </a:rPr>
              <a:t>Register </a:t>
            </a:r>
            <a:r>
              <a:rPr lang="en-US" b="1" dirty="0">
                <a:latin typeface="Times New Roman" panose="02020603050405020304" pitchFamily="18" charset="0"/>
                <a:cs typeface="Times New Roman" panose="02020603050405020304" pitchFamily="18" charset="0"/>
              </a:rPr>
              <a:t>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holds the multiplier during multiplication and divisor during division.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Register </a:t>
            </a:r>
            <a:r>
              <a:rPr lang="en-US" dirty="0">
                <a:latin typeface="Times New Roman" panose="02020603050405020304" pitchFamily="18" charset="0"/>
                <a:cs typeface="Times New Roman" panose="02020603050405020304" pitchFamily="18" charset="0"/>
              </a:rPr>
              <a:t>B is also byte and bit addressable.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access all 8 bits (as a single byte), physical address F0 is used.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access bit 0, F0 or B.0 is used. To access bit 1 you may use F1or B.1 and so on. </a:t>
            </a:r>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Register B can also be used for other general purpose operations.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9107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152400" y="381000"/>
            <a:ext cx="8746100" cy="6301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Register B</a:t>
            </a:r>
            <a:endParaRPr lang="en-IN" dirty="0"/>
          </a:p>
        </p:txBody>
      </p:sp>
      <p:pic>
        <p:nvPicPr>
          <p:cNvPr id="4" name="Content Placeholder 3"/>
          <p:cNvPicPr>
            <a:picLocks noGrp="1" noChangeAspect="1"/>
          </p:cNvPicPr>
          <p:nvPr>
            <p:ph idx="1"/>
          </p:nvPr>
        </p:nvPicPr>
        <p:blipFill>
          <a:blip r:embed="rId2" cstate="print"/>
          <a:stretch>
            <a:fillRect/>
          </a:stretch>
        </p:blipFill>
        <p:spPr>
          <a:xfrm>
            <a:off x="464127" y="2438400"/>
            <a:ext cx="8382000" cy="2205789"/>
          </a:xfrm>
          <a:prstGeom prst="rect">
            <a:avLst/>
          </a:prstGeom>
        </p:spPr>
      </p:pic>
    </p:spTree>
    <p:extLst>
      <p:ext uri="{BB962C8B-B14F-4D97-AF65-F5344CB8AC3E}">
        <p14:creationId xmlns:p14="http://schemas.microsoft.com/office/powerpoint/2010/main" val="4025208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Port Registers </a:t>
            </a:r>
          </a:p>
        </p:txBody>
      </p:sp>
      <p:sp>
        <p:nvSpPr>
          <p:cNvPr id="3" name="Content Placeholder 2"/>
          <p:cNvSpPr>
            <a:spLocks noGrp="1"/>
          </p:cNvSpPr>
          <p:nvPr>
            <p:ph idx="1"/>
          </p:nvPr>
        </p:nvSpPr>
        <p:spPr/>
        <p:txBody>
          <a:bodyPr>
            <a:normAutofit/>
          </a:bodyPr>
          <a:lstStyle/>
          <a:p>
            <a:pPr algn="just"/>
            <a:r>
              <a:rPr lang="en-US" sz="2800" dirty="0">
                <a:latin typeface="Times New Roman" panose="02020603050405020304" pitchFamily="18" charset="0"/>
                <a:cs typeface="Times New Roman" panose="02020603050405020304" pitchFamily="18" charset="0"/>
              </a:rPr>
              <a:t>8051 has 4 I/O ports named P0, P1, P2 and P3</a:t>
            </a:r>
            <a:r>
              <a:rPr lang="en-US" sz="2800" dirty="0" smtClean="0">
                <a:latin typeface="Times New Roman" panose="02020603050405020304" pitchFamily="18" charset="0"/>
                <a:cs typeface="Times New Roman" panose="02020603050405020304" pitchFamily="18" charset="0"/>
              </a:rPr>
              <a:t>.</a:t>
            </a:r>
          </a:p>
          <a:p>
            <a:pPr algn="just"/>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Each port has got a corresponding port register with the same name.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Data </a:t>
            </a:r>
            <a:r>
              <a:rPr lang="en-US" sz="2800" dirty="0">
                <a:latin typeface="Times New Roman" panose="02020603050405020304" pitchFamily="18" charset="0"/>
                <a:cs typeface="Times New Roman" panose="02020603050405020304" pitchFamily="18" charset="0"/>
              </a:rPr>
              <a:t>must be written into port registers first to send it out to any other external device through ports.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Similarly </a:t>
            </a:r>
            <a:r>
              <a:rPr lang="en-US" sz="2800" dirty="0">
                <a:latin typeface="Times New Roman" panose="02020603050405020304" pitchFamily="18" charset="0"/>
                <a:cs typeface="Times New Roman" panose="02020603050405020304" pitchFamily="18" charset="0"/>
              </a:rPr>
              <a:t>any data received through ports must be read from port registers. </a:t>
            </a: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All </a:t>
            </a:r>
            <a:r>
              <a:rPr lang="en-US" sz="2800" dirty="0">
                <a:latin typeface="Times New Roman" panose="02020603050405020304" pitchFamily="18" charset="0"/>
                <a:cs typeface="Times New Roman" panose="02020603050405020304" pitchFamily="18" charset="0"/>
              </a:rPr>
              <a:t>4 port registers are bit as well as byte addressable.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61473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Port Registers </a:t>
            </a:r>
          </a:p>
        </p:txBody>
      </p:sp>
      <p:pic>
        <p:nvPicPr>
          <p:cNvPr id="4" name="Content Placeholder 3"/>
          <p:cNvPicPr>
            <a:picLocks noGrp="1" noChangeAspect="1"/>
          </p:cNvPicPr>
          <p:nvPr>
            <p:ph idx="1"/>
          </p:nvPr>
        </p:nvPicPr>
        <p:blipFill>
          <a:blip r:embed="rId2" cstate="print"/>
          <a:stretch>
            <a:fillRect/>
          </a:stretch>
        </p:blipFill>
        <p:spPr>
          <a:xfrm>
            <a:off x="914400" y="2057400"/>
            <a:ext cx="7606243" cy="3809999"/>
          </a:xfrm>
          <a:prstGeom prst="rect">
            <a:avLst/>
          </a:prstGeom>
        </p:spPr>
      </p:pic>
    </p:spTree>
    <p:extLst>
      <p:ext uri="{BB962C8B-B14F-4D97-AF65-F5344CB8AC3E}">
        <p14:creationId xmlns:p14="http://schemas.microsoft.com/office/powerpoint/2010/main" val="3840187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Port Registers </a:t>
            </a:r>
            <a:endParaRPr lang="en-IN" dirty="0"/>
          </a:p>
        </p:txBody>
      </p:sp>
      <p:pic>
        <p:nvPicPr>
          <p:cNvPr id="4" name="Content Placeholder 3"/>
          <p:cNvPicPr>
            <a:picLocks noGrp="1" noChangeAspect="1"/>
          </p:cNvPicPr>
          <p:nvPr>
            <p:ph idx="1"/>
          </p:nvPr>
        </p:nvPicPr>
        <p:blipFill>
          <a:blip r:embed="rId2" cstate="print"/>
          <a:stretch>
            <a:fillRect/>
          </a:stretch>
        </p:blipFill>
        <p:spPr>
          <a:xfrm>
            <a:off x="660701" y="1660290"/>
            <a:ext cx="7822598" cy="3962400"/>
          </a:xfrm>
          <a:prstGeom prst="rect">
            <a:avLst/>
          </a:prstGeom>
        </p:spPr>
      </p:pic>
      <p:sp>
        <p:nvSpPr>
          <p:cNvPr id="5" name="Rectangle 4"/>
          <p:cNvSpPr/>
          <p:nvPr/>
        </p:nvSpPr>
        <p:spPr>
          <a:xfrm>
            <a:off x="674556" y="5601908"/>
            <a:ext cx="8039953" cy="954107"/>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The physical addresses of the port registers are : P0-80h, P1-90h, P2-A0h and P3- B0h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915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Stack Pointer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525963"/>
          </a:xfrm>
        </p:spPr>
        <p:txBody>
          <a:bodyPr>
            <a:normAutofit fontScale="92500" lnSpcReduction="10000"/>
          </a:bodyPr>
          <a:lstStyle/>
          <a:p>
            <a:pPr algn="just"/>
            <a:r>
              <a:rPr lang="en-US" dirty="0" smtClean="0">
                <a:latin typeface="Times New Roman" panose="02020603050405020304" pitchFamily="18" charset="0"/>
                <a:cs typeface="Times New Roman" panose="02020603050405020304" pitchFamily="18" charset="0"/>
              </a:rPr>
              <a:t>Stack </a:t>
            </a:r>
            <a:r>
              <a:rPr lang="en-US" dirty="0">
                <a:latin typeface="Times New Roman" panose="02020603050405020304" pitchFamily="18" charset="0"/>
                <a:cs typeface="Times New Roman" panose="02020603050405020304" pitchFamily="18" charset="0"/>
              </a:rPr>
              <a:t>pointer is an 8 bit register which points to the last stored location of the stack.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Before </a:t>
            </a:r>
            <a:r>
              <a:rPr lang="en-US" dirty="0">
                <a:latin typeface="Times New Roman" panose="02020603050405020304" pitchFamily="18" charset="0"/>
                <a:cs typeface="Times New Roman" panose="02020603050405020304" pitchFamily="18" charset="0"/>
              </a:rPr>
              <a:t>storing a byte in stack, the SP is incremented by 1</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After a system reset SP is initialized to the default value 07H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Data </a:t>
            </a:r>
            <a:r>
              <a:rPr lang="en-US" dirty="0">
                <a:latin typeface="Times New Roman" panose="02020603050405020304" pitchFamily="18" charset="0"/>
                <a:cs typeface="Times New Roman" panose="02020603050405020304" pitchFamily="18" charset="0"/>
              </a:rPr>
              <a:t>can be stored to stack from 08H onwards.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programmer can alter the value of SP if required.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324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Pointer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Data Pointer (DPTR) is a user-accessible 16-bit register used by the 8051 to access external memory.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can also be used to store 16 bit values.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 combination of two 8 bit registers DPH and DPL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which </a:t>
            </a:r>
            <a:r>
              <a:rPr lang="en-US" dirty="0">
                <a:latin typeface="Times New Roman" panose="02020603050405020304" pitchFamily="18" charset="0"/>
                <a:cs typeface="Times New Roman" panose="02020603050405020304" pitchFamily="18" charset="0"/>
              </a:rPr>
              <a:t>can be accessed </a:t>
            </a:r>
            <a:r>
              <a:rPr lang="en-US" dirty="0" smtClean="0">
                <a:latin typeface="Times New Roman" panose="02020603050405020304" pitchFamily="18" charset="0"/>
                <a:cs typeface="Times New Roman" panose="02020603050405020304" pitchFamily="18" charset="0"/>
              </a:rPr>
              <a:t>independent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549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 Pointer</a:t>
            </a:r>
            <a:endParaRPr lang="en-IN" dirty="0"/>
          </a:p>
        </p:txBody>
      </p:sp>
      <p:pic>
        <p:nvPicPr>
          <p:cNvPr id="4" name="Content Placeholder 3"/>
          <p:cNvPicPr>
            <a:picLocks noGrp="1" noChangeAspect="1"/>
          </p:cNvPicPr>
          <p:nvPr>
            <p:ph idx="1"/>
          </p:nvPr>
        </p:nvPicPr>
        <p:blipFill>
          <a:blip r:embed="rId2" cstate="print"/>
          <a:stretch>
            <a:fillRect/>
          </a:stretch>
        </p:blipFill>
        <p:spPr>
          <a:xfrm>
            <a:off x="1066799" y="1981200"/>
            <a:ext cx="7010401" cy="4354775"/>
          </a:xfrm>
          <a:prstGeom prst="rect">
            <a:avLst/>
          </a:prstGeom>
        </p:spPr>
      </p:pic>
    </p:spTree>
    <p:extLst>
      <p:ext uri="{BB962C8B-B14F-4D97-AF65-F5344CB8AC3E}">
        <p14:creationId xmlns:p14="http://schemas.microsoft.com/office/powerpoint/2010/main" val="3812624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Management Register (PCON)</a:t>
            </a:r>
            <a:endParaRPr lang="en-IN" dirty="0"/>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anose="02020603050405020304" pitchFamily="18" charset="0"/>
                <a:cs typeface="Times New Roman" panose="02020603050405020304" pitchFamily="18" charset="0"/>
              </a:rPr>
              <a:t>Power </a:t>
            </a:r>
            <a:r>
              <a:rPr lang="en-US" dirty="0">
                <a:latin typeface="Times New Roman" panose="02020603050405020304" pitchFamily="18" charset="0"/>
                <a:cs typeface="Times New Roman" panose="02020603050405020304" pitchFamily="18" charset="0"/>
              </a:rPr>
              <a:t>management using a microcontroller is something you see every day in mobile phones.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Example : A </a:t>
            </a:r>
            <a:r>
              <a:rPr lang="en-US" dirty="0">
                <a:latin typeface="Times New Roman" panose="02020603050405020304" pitchFamily="18" charset="0"/>
                <a:cs typeface="Times New Roman" panose="02020603050405020304" pitchFamily="18" charset="0"/>
              </a:rPr>
              <a:t>mobile phone automatically going into stand by mode when not used for a couple of seconds or minutes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Commonly </a:t>
            </a:r>
            <a:r>
              <a:rPr lang="en-US" dirty="0">
                <a:latin typeface="Times New Roman" panose="02020603050405020304" pitchFamily="18" charset="0"/>
                <a:cs typeface="Times New Roman" panose="02020603050405020304" pitchFamily="18" charset="0"/>
              </a:rPr>
              <a:t>referred to as PCON register, this is a dedicated SFR for power management alone. </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879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 Management Register (PCON)</a:t>
            </a:r>
            <a:endParaRPr lang="en-IN" dirty="0"/>
          </a:p>
        </p:txBody>
      </p:sp>
      <p:pic>
        <p:nvPicPr>
          <p:cNvPr id="4" name="Content Placeholder 3"/>
          <p:cNvPicPr>
            <a:picLocks noGrp="1" noChangeAspect="1"/>
          </p:cNvPicPr>
          <p:nvPr>
            <p:ph idx="1"/>
          </p:nvPr>
        </p:nvPicPr>
        <p:blipFill>
          <a:blip r:embed="rId2" cstate="print"/>
          <a:stretch>
            <a:fillRect/>
          </a:stretch>
        </p:blipFill>
        <p:spPr>
          <a:xfrm>
            <a:off x="990600" y="3048000"/>
            <a:ext cx="7851437" cy="3048000"/>
          </a:xfrm>
          <a:prstGeom prst="rect">
            <a:avLst/>
          </a:prstGeom>
        </p:spPr>
      </p:pic>
      <p:sp>
        <p:nvSpPr>
          <p:cNvPr id="5" name="Rectangle 4"/>
          <p:cNvSpPr/>
          <p:nvPr/>
        </p:nvSpPr>
        <p:spPr>
          <a:xfrm>
            <a:off x="685800" y="1828800"/>
            <a:ext cx="7772400" cy="1384995"/>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From the figure below you can observe that there are 2 modes for this register :- </a:t>
            </a:r>
            <a:r>
              <a:rPr lang="en-US" sz="2800" dirty="0">
                <a:solidFill>
                  <a:srgbClr val="FF0000"/>
                </a:solidFill>
                <a:latin typeface="Times New Roman" panose="02020603050405020304" pitchFamily="18" charset="0"/>
                <a:cs typeface="Times New Roman" panose="02020603050405020304" pitchFamily="18" charset="0"/>
              </a:rPr>
              <a:t>Idle mode and Power down mode</a:t>
            </a:r>
            <a:endParaRPr lang="en-IN"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211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533400" y="1143000"/>
            <a:ext cx="8367951" cy="3810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304800" y="609600"/>
            <a:ext cx="8428586" cy="58680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4900" b="1" dirty="0" smtClean="0">
                <a:latin typeface="Times New Roman" pitchFamily="18" charset="0"/>
                <a:cs typeface="Times New Roman" pitchFamily="18" charset="0"/>
              </a:rPr>
              <a:t>Idle Mode </a:t>
            </a:r>
            <a:br>
              <a:rPr lang="en-US" sz="4900" b="1" dirty="0" smtClean="0">
                <a:latin typeface="Times New Roman" pitchFamily="18" charset="0"/>
                <a:cs typeface="Times New Roman" pitchFamily="18" charset="0"/>
              </a:rPr>
            </a:br>
            <a:endParaRPr lang="en-US" sz="49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Idle mode is entered by setting IDL bit to 1 .</a:t>
            </a:r>
          </a:p>
          <a:p>
            <a:pPr algn="just"/>
            <a:r>
              <a:rPr lang="en-US" dirty="0" smtClean="0">
                <a:latin typeface="Times New Roman" pitchFamily="18" charset="0"/>
                <a:cs typeface="Times New Roman" pitchFamily="18" charset="0"/>
              </a:rPr>
              <a:t> The clock signal is gated off to CPU, but not to the interrupt, timer and serial port functions. </a:t>
            </a:r>
          </a:p>
          <a:p>
            <a:pPr algn="just"/>
            <a:r>
              <a:rPr lang="en-US" dirty="0" smtClean="0">
                <a:latin typeface="Times New Roman" pitchFamily="18" charset="0"/>
                <a:cs typeface="Times New Roman" pitchFamily="18" charset="0"/>
              </a:rPr>
              <a:t>The CPU status is preserved entirely. SP, PC, PSW, Accumulator and other registers maintain their data during IDLE mode. The port pins hold their logical states they had at the time Idle was initiated. ALE and are held at logic high levels.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sz="4900" b="1" dirty="0" smtClean="0">
                <a:latin typeface="Times New Roman" pitchFamily="18" charset="0"/>
                <a:cs typeface="Times New Roman" pitchFamily="18" charset="0"/>
              </a:rPr>
              <a:t>Idle Mode </a:t>
            </a:r>
            <a:br>
              <a:rPr lang="en-US" sz="4900" b="1" dirty="0" smtClean="0">
                <a:latin typeface="Times New Roman" pitchFamily="18" charset="0"/>
                <a:cs typeface="Times New Roman" pitchFamily="18" charset="0"/>
              </a:rPr>
            </a:br>
            <a:endParaRPr lang="en-US" sz="4900" dirty="0"/>
          </a:p>
        </p:txBody>
      </p:sp>
      <p:sp>
        <p:nvSpPr>
          <p:cNvPr id="3" name="Content Placeholder 2"/>
          <p:cNvSpPr>
            <a:spLocks noGrp="1"/>
          </p:cNvSpPr>
          <p:nvPr>
            <p:ph idx="1"/>
          </p:nvPr>
        </p:nvSpPr>
        <p:spPr/>
        <p:txBody>
          <a:bodyPr>
            <a:normAutofit fontScale="92500" lnSpcReduction="10000"/>
          </a:bodyPr>
          <a:lstStyle/>
          <a:p>
            <a:pPr algn="just">
              <a:buNone/>
            </a:pPr>
            <a:r>
              <a:rPr lang="en-US" b="1" dirty="0" smtClean="0">
                <a:latin typeface="Times New Roman" pitchFamily="18" charset="0"/>
                <a:cs typeface="Times New Roman" pitchFamily="18" charset="0"/>
              </a:rPr>
              <a:t>Ways to exit Idle Mode:</a:t>
            </a:r>
            <a:r>
              <a:rPr lang="en-US" dirty="0" smtClean="0">
                <a:latin typeface="Times New Roman" pitchFamily="18" charset="0"/>
                <a:cs typeface="Times New Roman" pitchFamily="18" charset="0"/>
              </a:rPr>
              <a:t> </a:t>
            </a:r>
          </a:p>
          <a:p>
            <a:pPr algn="just"/>
            <a:r>
              <a:rPr lang="en-US" b="1" dirty="0" smtClean="0">
                <a:latin typeface="Times New Roman" pitchFamily="18" charset="0"/>
                <a:cs typeface="Times New Roman" pitchFamily="18" charset="0"/>
              </a:rPr>
              <a:t>Activation of any enabled interrupt </a:t>
            </a:r>
            <a:r>
              <a:rPr lang="en-US" dirty="0" smtClean="0">
                <a:latin typeface="Times New Roman" pitchFamily="18" charset="0"/>
                <a:cs typeface="Times New Roman" pitchFamily="18" charset="0"/>
              </a:rPr>
              <a:t>will clear PCON.0 bit and hence the Idle Mode is exited. </a:t>
            </a:r>
          </a:p>
          <a:p>
            <a:pPr algn="just"/>
            <a:r>
              <a:rPr lang="en-US" dirty="0" smtClean="0">
                <a:latin typeface="Times New Roman" pitchFamily="18" charset="0"/>
                <a:cs typeface="Times New Roman" pitchFamily="18" charset="0"/>
              </a:rPr>
              <a:t>The program goes to the Interrupt Service Routine (ISR). After RETI is executed at the end of the ISR, the next instruction will start from the one following the instruction that enabled Idle Mode. </a:t>
            </a:r>
          </a:p>
          <a:p>
            <a:pPr algn="just"/>
            <a:r>
              <a:rPr lang="en-US" b="1" dirty="0" smtClean="0">
                <a:latin typeface="Times New Roman" pitchFamily="18" charset="0"/>
                <a:cs typeface="Times New Roman" pitchFamily="18" charset="0"/>
              </a:rPr>
              <a:t>A hardware reset exits the idle mode</a:t>
            </a:r>
            <a:r>
              <a:rPr lang="en-US" dirty="0" smtClean="0">
                <a:latin typeface="Times New Roman" pitchFamily="18" charset="0"/>
                <a:cs typeface="Times New Roman" pitchFamily="18" charset="0"/>
              </a:rPr>
              <a:t>. The CPU starts from the instruction following the instruction that invoked the 'Idle' mode. </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Power Down Mode </a:t>
            </a:r>
          </a:p>
        </p:txBody>
      </p:sp>
      <p:sp>
        <p:nvSpPr>
          <p:cNvPr id="3" name="Content Placeholder 2"/>
          <p:cNvSpPr>
            <a:spLocks noGrp="1"/>
          </p:cNvSpPr>
          <p:nvPr>
            <p:ph idx="1"/>
          </p:nvPr>
        </p:nvSpPr>
        <p:spPr/>
        <p:txBody>
          <a:bodyPr>
            <a:normAutofit fontScale="77500" lnSpcReduction="20000"/>
          </a:bodyPr>
          <a:lstStyle/>
          <a:p>
            <a:pPr algn="just"/>
            <a:r>
              <a:rPr lang="en-US" dirty="0" smtClean="0">
                <a:latin typeface="Times New Roman" pitchFamily="18" charset="0"/>
                <a:cs typeface="Times New Roman" pitchFamily="18" charset="0"/>
              </a:rPr>
              <a:t>The Power down Mode is entered by setting the PD bit to 1. </a:t>
            </a:r>
          </a:p>
          <a:p>
            <a:pPr algn="just"/>
            <a:r>
              <a:rPr lang="en-US" dirty="0" smtClean="0">
                <a:latin typeface="Times New Roman" pitchFamily="18" charset="0"/>
                <a:cs typeface="Times New Roman" pitchFamily="18" charset="0"/>
              </a:rPr>
              <a:t>The internal clock to the entire microcontroller is stopped (frozen). However, the program is not dead.</a:t>
            </a:r>
          </a:p>
          <a:p>
            <a:pPr algn="just"/>
            <a:r>
              <a:rPr lang="en-US" dirty="0" smtClean="0">
                <a:latin typeface="Times New Roman" pitchFamily="18" charset="0"/>
                <a:cs typeface="Times New Roman" pitchFamily="18" charset="0"/>
              </a:rPr>
              <a:t> The Power down Mode is exited (PCON.1 is cleared to 0) by Hardware Reset only. </a:t>
            </a:r>
          </a:p>
          <a:p>
            <a:pPr algn="just"/>
            <a:r>
              <a:rPr lang="en-US" dirty="0" smtClean="0">
                <a:latin typeface="Times New Roman" pitchFamily="18" charset="0"/>
                <a:cs typeface="Times New Roman" pitchFamily="18" charset="0"/>
              </a:rPr>
              <a:t>The CPU starts from the next instruction where the Power down Mode was invoked. </a:t>
            </a:r>
          </a:p>
          <a:p>
            <a:pPr algn="just"/>
            <a:r>
              <a:rPr lang="en-US" dirty="0" smtClean="0">
                <a:latin typeface="Times New Roman" pitchFamily="18" charset="0"/>
                <a:cs typeface="Times New Roman" pitchFamily="18" charset="0"/>
              </a:rPr>
              <a:t>Port values are not changed/ overwritten in power down mode. </a:t>
            </a:r>
          </a:p>
          <a:p>
            <a:pPr algn="just"/>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can be reduced to as low as 2V in Power down mode. However,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has to be restored to normal value before Power down mode is exited. </a:t>
            </a:r>
            <a:endParaRPr lang="en-US" dirty="0">
              <a:latin typeface="Times New Roman" pitchFamily="18" charset="0"/>
              <a:cs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Processor Status Word (PSW)</a:t>
            </a:r>
          </a:p>
        </p:txBody>
      </p:sp>
      <p:pic>
        <p:nvPicPr>
          <p:cNvPr id="4" name="Content Placeholder 3"/>
          <p:cNvPicPr>
            <a:picLocks noGrp="1" noChangeAspect="1"/>
          </p:cNvPicPr>
          <p:nvPr>
            <p:ph idx="1"/>
          </p:nvPr>
        </p:nvPicPr>
        <p:blipFill>
          <a:blip r:embed="rId2" cstate="print"/>
          <a:stretch>
            <a:fillRect/>
          </a:stretch>
        </p:blipFill>
        <p:spPr>
          <a:xfrm>
            <a:off x="422564" y="1828800"/>
            <a:ext cx="8478982" cy="2915444"/>
          </a:xfrm>
          <a:prstGeom prst="rect">
            <a:avLst/>
          </a:prstGeom>
        </p:spPr>
      </p:pic>
    </p:spTree>
    <p:extLst>
      <p:ext uri="{BB962C8B-B14F-4D97-AF65-F5344CB8AC3E}">
        <p14:creationId xmlns:p14="http://schemas.microsoft.com/office/powerpoint/2010/main" val="114058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Processor Status Word (PSW)</a:t>
            </a:r>
            <a:endParaRPr lang="en-IN" dirty="0"/>
          </a:p>
        </p:txBody>
      </p:sp>
      <p:pic>
        <p:nvPicPr>
          <p:cNvPr id="4" name="Content Placeholder 3"/>
          <p:cNvPicPr>
            <a:picLocks noGrp="1" noChangeAspect="1"/>
          </p:cNvPicPr>
          <p:nvPr>
            <p:ph idx="1"/>
          </p:nvPr>
        </p:nvPicPr>
        <p:blipFill>
          <a:blip r:embed="rId2" cstate="print"/>
          <a:stretch>
            <a:fillRect/>
          </a:stretch>
        </p:blipFill>
        <p:spPr>
          <a:xfrm>
            <a:off x="533400" y="1431493"/>
            <a:ext cx="8153400" cy="5181600"/>
          </a:xfrm>
          <a:prstGeom prst="rect">
            <a:avLst/>
          </a:prstGeom>
        </p:spPr>
      </p:pic>
    </p:spTree>
    <p:extLst>
      <p:ext uri="{BB962C8B-B14F-4D97-AF65-F5344CB8AC3E}">
        <p14:creationId xmlns:p14="http://schemas.microsoft.com/office/powerpoint/2010/main" val="3276098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Processor Status Word (PSW)</a:t>
            </a:r>
            <a:endParaRPr lang="en-IN" dirty="0"/>
          </a:p>
        </p:txBody>
      </p:sp>
      <p:pic>
        <p:nvPicPr>
          <p:cNvPr id="4" name="Content Placeholder 3"/>
          <p:cNvPicPr>
            <a:picLocks noGrp="1" noChangeAspect="1"/>
          </p:cNvPicPr>
          <p:nvPr>
            <p:ph idx="1"/>
          </p:nvPr>
        </p:nvPicPr>
        <p:blipFill>
          <a:blip r:embed="rId2" cstate="print"/>
          <a:stretch>
            <a:fillRect/>
          </a:stretch>
        </p:blipFill>
        <p:spPr>
          <a:xfrm>
            <a:off x="609600" y="1752600"/>
            <a:ext cx="8077200" cy="4618666"/>
          </a:xfrm>
          <a:prstGeom prst="rect">
            <a:avLst/>
          </a:prstGeom>
        </p:spPr>
      </p:pic>
    </p:spTree>
    <p:extLst>
      <p:ext uri="{BB962C8B-B14F-4D97-AF65-F5344CB8AC3E}">
        <p14:creationId xmlns:p14="http://schemas.microsoft.com/office/powerpoint/2010/main" val="704827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SFR</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tretch>
            <a:fillRect/>
          </a:stretch>
        </p:blipFill>
        <p:spPr>
          <a:xfrm>
            <a:off x="914400" y="2438400"/>
            <a:ext cx="6705600" cy="4290313"/>
          </a:xfrm>
          <a:prstGeom prst="rect">
            <a:avLst/>
          </a:prstGeom>
        </p:spPr>
      </p:pic>
      <p:sp>
        <p:nvSpPr>
          <p:cNvPr id="5" name="Rectangle 4"/>
          <p:cNvSpPr/>
          <p:nvPr/>
        </p:nvSpPr>
        <p:spPr>
          <a:xfrm>
            <a:off x="602673" y="1526650"/>
            <a:ext cx="8077200"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There </a:t>
            </a:r>
            <a:r>
              <a:rPr lang="en-US" sz="2400" dirty="0">
                <a:latin typeface="Times New Roman" panose="02020603050405020304" pitchFamily="18" charset="0"/>
                <a:cs typeface="Times New Roman" panose="02020603050405020304" pitchFamily="18" charset="0"/>
              </a:rPr>
              <a:t>are 21 SFR’s </a:t>
            </a:r>
            <a:r>
              <a:rPr lang="en-US" sz="2400" dirty="0" smtClean="0">
                <a:latin typeface="Times New Roman" panose="02020603050405020304" pitchFamily="18" charset="0"/>
                <a:cs typeface="Times New Roman" panose="02020603050405020304" pitchFamily="18" charset="0"/>
              </a:rPr>
              <a:t>,we </a:t>
            </a:r>
            <a:r>
              <a:rPr lang="en-US" sz="2400" dirty="0">
                <a:latin typeface="Times New Roman" panose="02020603050405020304" pitchFamily="18" charset="0"/>
                <a:cs typeface="Times New Roman" panose="02020603050405020304" pitchFamily="18" charset="0"/>
              </a:rPr>
              <a:t>have discussed only 9 specifically</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table </a:t>
            </a:r>
            <a:r>
              <a:rPr lang="en-US" sz="2400" dirty="0" smtClean="0">
                <a:latin typeface="Times New Roman" panose="02020603050405020304" pitchFamily="18" charset="0"/>
                <a:cs typeface="Times New Roman" panose="02020603050405020304" pitchFamily="18" charset="0"/>
              </a:rPr>
              <a:t>below  </a:t>
            </a:r>
            <a:r>
              <a:rPr lang="en-US" sz="2400" dirty="0">
                <a:latin typeface="Times New Roman" panose="02020603050405020304" pitchFamily="18" charset="0"/>
                <a:cs typeface="Times New Roman" panose="02020603050405020304" pitchFamily="18" charset="0"/>
              </a:rPr>
              <a:t>lists all other 12 SFR’s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72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SFR</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609600" y="1524000"/>
            <a:ext cx="7696608" cy="4876800"/>
          </a:xfrm>
          <a:prstGeom prst="rect">
            <a:avLst/>
          </a:prstGeom>
        </p:spPr>
      </p:pic>
    </p:spTree>
    <p:extLst>
      <p:ext uri="{BB962C8B-B14F-4D97-AF65-F5344CB8AC3E}">
        <p14:creationId xmlns:p14="http://schemas.microsoft.com/office/powerpoint/2010/main" val="4273412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SFR</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593470" y="1417638"/>
            <a:ext cx="7957059" cy="3505200"/>
          </a:xfrm>
          <a:prstGeom prst="rect">
            <a:avLst/>
          </a:prstGeom>
        </p:spPr>
      </p:pic>
    </p:spTree>
    <p:extLst>
      <p:ext uri="{BB962C8B-B14F-4D97-AF65-F5344CB8AC3E}">
        <p14:creationId xmlns:p14="http://schemas.microsoft.com/office/powerpoint/2010/main" val="1515715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stretch>
            <a:fillRect/>
          </a:stretch>
        </p:blipFill>
        <p:spPr>
          <a:xfrm>
            <a:off x="533400" y="457200"/>
            <a:ext cx="8223250" cy="5638800"/>
          </a:xfrm>
          <a:prstGeom prst="rect">
            <a:avLst/>
          </a:prstGeom>
        </p:spPr>
      </p:pic>
    </p:spTree>
    <p:extLst>
      <p:ext uri="{BB962C8B-B14F-4D97-AF65-F5344CB8AC3E}">
        <p14:creationId xmlns:p14="http://schemas.microsoft.com/office/powerpoint/2010/main" val="2768902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800" b="1" dirty="0" smtClean="0">
                <a:latin typeface="Times New Roman" pitchFamily="18" charset="0"/>
                <a:cs typeface="Times New Roman" pitchFamily="18" charset="0"/>
              </a:rPr>
              <a:t>ALU</a:t>
            </a:r>
            <a:r>
              <a:rPr lang="en-US" sz="2800" dirty="0" smtClean="0">
                <a:latin typeface="Times New Roman" pitchFamily="18" charset="0"/>
                <a:cs typeface="Times New Roman" pitchFamily="18" charset="0"/>
              </a:rPr>
              <a:t>: Performs arithmetic and logic operations like addition, subtraction, AND , OR etc. </a:t>
            </a:r>
          </a:p>
          <a:p>
            <a:r>
              <a:rPr lang="en-US" b="1" dirty="0" smtClean="0">
                <a:latin typeface="Times New Roman" pitchFamily="18" charset="0"/>
                <a:cs typeface="Times New Roman" pitchFamily="18" charset="0"/>
              </a:rPr>
              <a:t>CPU registers : </a:t>
            </a:r>
            <a:r>
              <a:rPr lang="en-US" sz="2800" dirty="0" smtClean="0">
                <a:latin typeface="Times New Roman" pitchFamily="18" charset="0"/>
                <a:cs typeface="Times New Roman" pitchFamily="18" charset="0"/>
              </a:rPr>
              <a:t>A and B </a:t>
            </a:r>
          </a:p>
          <a:p>
            <a:pPr>
              <a:buNone/>
            </a:pPr>
            <a:r>
              <a:rPr lang="en-US" b="1" dirty="0" smtClean="0">
                <a:latin typeface="Times New Roman" pitchFamily="18" charset="0"/>
                <a:cs typeface="Times New Roman" pitchFamily="18" charset="0"/>
              </a:rPr>
              <a:t>A –accumulator </a:t>
            </a:r>
          </a:p>
          <a:p>
            <a:pPr lvl="1">
              <a:buNone/>
            </a:pPr>
            <a:r>
              <a:rPr lang="en-US" dirty="0" smtClean="0">
                <a:latin typeface="Times New Roman" pitchFamily="18" charset="0"/>
                <a:cs typeface="Times New Roman" pitchFamily="18" charset="0"/>
              </a:rPr>
              <a:t>• 8 bit </a:t>
            </a:r>
          </a:p>
          <a:p>
            <a:pPr lvl="1">
              <a:buNone/>
            </a:pPr>
            <a:r>
              <a:rPr lang="en-US" dirty="0" smtClean="0">
                <a:latin typeface="Times New Roman" pitchFamily="18" charset="0"/>
                <a:cs typeface="Times New Roman" pitchFamily="18" charset="0"/>
              </a:rPr>
              <a:t>• Used in all ALU operations </a:t>
            </a:r>
          </a:p>
          <a:p>
            <a:pPr lvl="1">
              <a:buNone/>
            </a:pPr>
            <a:r>
              <a:rPr lang="en-US" dirty="0" smtClean="0">
                <a:latin typeface="Times New Roman" pitchFamily="18" charset="0"/>
                <a:cs typeface="Times New Roman" pitchFamily="18" charset="0"/>
              </a:rPr>
              <a:t>• Used for all data transfer between 8051 and external memory </a:t>
            </a:r>
          </a:p>
          <a:p>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Timer Registers</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984493" y="2133600"/>
            <a:ext cx="7270503" cy="3505200"/>
          </a:xfrm>
          <a:prstGeom prst="rect">
            <a:avLst/>
          </a:prstGeom>
        </p:spPr>
      </p:pic>
    </p:spTree>
    <p:extLst>
      <p:ext uri="{BB962C8B-B14F-4D97-AF65-F5344CB8AC3E}">
        <p14:creationId xmlns:p14="http://schemas.microsoft.com/office/powerpoint/2010/main" val="3428110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stretch>
            <a:fillRect/>
          </a:stretch>
        </p:blipFill>
        <p:spPr>
          <a:xfrm>
            <a:off x="381000" y="381000"/>
            <a:ext cx="8534400" cy="6096000"/>
          </a:xfrm>
          <a:prstGeom prst="rect">
            <a:avLst/>
          </a:prstGeom>
        </p:spPr>
      </p:pic>
    </p:spTree>
    <p:extLst>
      <p:ext uri="{BB962C8B-B14F-4D97-AF65-F5344CB8AC3E}">
        <p14:creationId xmlns:p14="http://schemas.microsoft.com/office/powerpoint/2010/main" val="2633273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TCON Registers</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334966" y="1417638"/>
            <a:ext cx="8351834" cy="5065231"/>
          </a:xfrm>
          <a:prstGeom prst="rect">
            <a:avLst/>
          </a:prstGeom>
        </p:spPr>
      </p:pic>
    </p:spTree>
    <p:extLst>
      <p:ext uri="{BB962C8B-B14F-4D97-AF65-F5344CB8AC3E}">
        <p14:creationId xmlns:p14="http://schemas.microsoft.com/office/powerpoint/2010/main" val="3645955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304800" y="457200"/>
            <a:ext cx="8534400" cy="4724400"/>
          </a:xfrm>
          <a:prstGeom prst="rect">
            <a:avLst/>
          </a:prstGeom>
        </p:spPr>
      </p:pic>
    </p:spTree>
    <p:extLst>
      <p:ext uri="{BB962C8B-B14F-4D97-AF65-F5344CB8AC3E}">
        <p14:creationId xmlns:p14="http://schemas.microsoft.com/office/powerpoint/2010/main" val="722685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tretch>
            <a:fillRect/>
          </a:stretch>
        </p:blipFill>
        <p:spPr>
          <a:xfrm>
            <a:off x="457200" y="1676400"/>
            <a:ext cx="8382000" cy="2743200"/>
          </a:xfrm>
          <a:prstGeom prst="rect">
            <a:avLst/>
          </a:prstGeom>
          <a:ln>
            <a:noFill/>
          </a:ln>
          <a:effectLst>
            <a:softEdge rad="112500"/>
          </a:effectLst>
        </p:spPr>
      </p:pic>
    </p:spTree>
    <p:extLst>
      <p:ext uri="{BB962C8B-B14F-4D97-AF65-F5344CB8AC3E}">
        <p14:creationId xmlns:p14="http://schemas.microsoft.com/office/powerpoint/2010/main" val="1878094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Interrupt Enable Register </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539261" y="1676400"/>
            <a:ext cx="8147539" cy="4953000"/>
          </a:xfrm>
          <a:prstGeom prst="rect">
            <a:avLst/>
          </a:prstGeom>
        </p:spPr>
      </p:pic>
    </p:spTree>
    <p:extLst>
      <p:ext uri="{BB962C8B-B14F-4D97-AF65-F5344CB8AC3E}">
        <p14:creationId xmlns:p14="http://schemas.microsoft.com/office/powerpoint/2010/main" val="571562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Interrupt </a:t>
            </a:r>
            <a:r>
              <a:rPr lang="en-IN" dirty="0" smtClean="0">
                <a:latin typeface="Times New Roman" panose="02020603050405020304" pitchFamily="18" charset="0"/>
                <a:cs typeface="Times New Roman" panose="02020603050405020304" pitchFamily="18" charset="0"/>
              </a:rPr>
              <a:t>Priority Register</a:t>
            </a:r>
            <a:endParaRPr lang="en-IN"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stretch>
            <a:fillRect/>
          </a:stretch>
        </p:blipFill>
        <p:spPr>
          <a:xfrm>
            <a:off x="323216" y="1600200"/>
            <a:ext cx="8497567" cy="5067826"/>
          </a:xfrm>
          <a:prstGeom prst="rect">
            <a:avLst/>
          </a:prstGeom>
        </p:spPr>
      </p:pic>
    </p:spTree>
    <p:extLst>
      <p:ext uri="{BB962C8B-B14F-4D97-AF65-F5344CB8AC3E}">
        <p14:creationId xmlns:p14="http://schemas.microsoft.com/office/powerpoint/2010/main" val="2333269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SCON Register</a:t>
            </a:r>
            <a:endParaRPr lang="en-US"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609600" y="1676400"/>
            <a:ext cx="809884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685800" y="2133600"/>
            <a:ext cx="79248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Pin Diagram</a:t>
            </a:r>
            <a:endParaRPr lang="en-US"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1295400" y="1447800"/>
            <a:ext cx="5943600" cy="5027056"/>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dirty="0"/>
          </a:p>
        </p:txBody>
      </p:sp>
      <p:sp>
        <p:nvSpPr>
          <p:cNvPr id="3" name="Content Placeholder 2"/>
          <p:cNvSpPr>
            <a:spLocks noGrp="1"/>
          </p:cNvSpPr>
          <p:nvPr>
            <p:ph idx="1"/>
          </p:nvPr>
        </p:nvSpPr>
        <p:spPr/>
        <p:txBody>
          <a:bodyPr/>
          <a:lstStyle/>
          <a:p>
            <a:r>
              <a:rPr lang="en-US" sz="2800" b="1" dirty="0" smtClean="0">
                <a:latin typeface="Times New Roman" pitchFamily="18" charset="0"/>
                <a:cs typeface="Times New Roman" pitchFamily="18" charset="0"/>
              </a:rPr>
              <a:t>B Register </a:t>
            </a:r>
          </a:p>
          <a:p>
            <a:pPr lvl="1">
              <a:buNone/>
            </a:pPr>
            <a:r>
              <a:rPr lang="en-US" dirty="0" smtClean="0">
                <a:latin typeface="Times New Roman" pitchFamily="18" charset="0"/>
                <a:cs typeface="Times New Roman" pitchFamily="18" charset="0"/>
              </a:rPr>
              <a:t>• 8 bit </a:t>
            </a:r>
          </a:p>
          <a:p>
            <a:pPr lvl="1">
              <a:buNone/>
            </a:pPr>
            <a:r>
              <a:rPr lang="en-US" dirty="0" smtClean="0">
                <a:latin typeface="Times New Roman" pitchFamily="18" charset="0"/>
                <a:cs typeface="Times New Roman" pitchFamily="18" charset="0"/>
              </a:rPr>
              <a:t>• Used for division and multiplication operations </a:t>
            </a:r>
          </a:p>
          <a:p>
            <a:pPr lvl="1">
              <a:buNone/>
            </a:pPr>
            <a:r>
              <a:rPr lang="en-US" dirty="0" smtClean="0">
                <a:latin typeface="Times New Roman" pitchFamily="18" charset="0"/>
                <a:cs typeface="Times New Roman" pitchFamily="18" charset="0"/>
              </a:rPr>
              <a:t>• Also used for 8 bit data storage when not used by multiplication and division instructions </a:t>
            </a:r>
          </a:p>
          <a:p>
            <a:r>
              <a:rPr lang="en-US" sz="2800" b="1" dirty="0" smtClean="0">
                <a:latin typeface="Times New Roman" pitchFamily="18" charset="0"/>
                <a:cs typeface="Times New Roman" pitchFamily="18" charset="0"/>
              </a:rPr>
              <a:t>Program counter and Data pointer </a:t>
            </a:r>
          </a:p>
          <a:p>
            <a:pPr lvl="1">
              <a:buNone/>
            </a:pPr>
            <a:r>
              <a:rPr lang="en-US" dirty="0" smtClean="0">
                <a:latin typeface="Times New Roman" pitchFamily="18" charset="0"/>
                <a:cs typeface="Times New Roman" pitchFamily="18" charset="0"/>
              </a:rPr>
              <a:t>• 16 bit registers </a:t>
            </a:r>
          </a:p>
          <a:p>
            <a:pPr lvl="1">
              <a:buNone/>
            </a:pPr>
            <a:r>
              <a:rPr lang="en-US" dirty="0" smtClean="0">
                <a:latin typeface="Times New Roman" pitchFamily="18" charset="0"/>
                <a:cs typeface="Times New Roman" pitchFamily="18" charset="0"/>
              </a:rPr>
              <a:t>• Holds 16 bit address </a:t>
            </a:r>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b="1" dirty="0" smtClean="0">
                <a:latin typeface="Times New Roman" pitchFamily="18" charset="0"/>
                <a:cs typeface="Times New Roman" pitchFamily="18" charset="0"/>
              </a:rPr>
              <a:t>Pins 1-8: Port 1</a:t>
            </a:r>
            <a:r>
              <a:rPr lang="en-US" dirty="0" smtClean="0">
                <a:latin typeface="Times New Roman" pitchFamily="18" charset="0"/>
                <a:cs typeface="Times New Roman" pitchFamily="18" charset="0"/>
              </a:rPr>
              <a:t> :Each of these pins can be configured as an input or an output. </a:t>
            </a:r>
          </a:p>
          <a:p>
            <a:pPr algn="just"/>
            <a:r>
              <a:rPr lang="en-US" b="1" dirty="0" smtClean="0">
                <a:latin typeface="Times New Roman" pitchFamily="18" charset="0"/>
                <a:cs typeface="Times New Roman" pitchFamily="18" charset="0"/>
              </a:rPr>
              <a:t>Pin 9: RST </a:t>
            </a:r>
            <a:r>
              <a:rPr lang="en-US" dirty="0" smtClean="0">
                <a:latin typeface="Times New Roman" pitchFamily="18" charset="0"/>
                <a:cs typeface="Times New Roman" pitchFamily="18" charset="0"/>
              </a:rPr>
              <a:t>: a HIGH on this pin resets the microcontroller. The program starts execution from 0000h. All internal registers are reset to default values. </a:t>
            </a:r>
          </a:p>
          <a:p>
            <a:pPr algn="just"/>
            <a:r>
              <a:rPr lang="en-US" b="1" dirty="0" smtClean="0">
                <a:latin typeface="Times New Roman" pitchFamily="18" charset="0"/>
                <a:cs typeface="Times New Roman" pitchFamily="18" charset="0"/>
              </a:rPr>
              <a:t>Pins10-17:</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Port 3</a:t>
            </a:r>
            <a:r>
              <a:rPr lang="en-US" dirty="0" smtClean="0">
                <a:latin typeface="Times New Roman" pitchFamily="18" charset="0"/>
                <a:cs typeface="Times New Roman" pitchFamily="18" charset="0"/>
              </a:rPr>
              <a:t> Similar to port 1, each of these pins can serve as general input or output. Besides, all of them have alternative functions: </a:t>
            </a:r>
          </a:p>
          <a:p>
            <a:pPr algn="just"/>
            <a:r>
              <a:rPr lang="en-US" b="1" dirty="0" smtClean="0">
                <a:latin typeface="Times New Roman" pitchFamily="18" charset="0"/>
                <a:cs typeface="Times New Roman" pitchFamily="18" charset="0"/>
              </a:rPr>
              <a:t>Pin 10:</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RXD</a:t>
            </a:r>
            <a:r>
              <a:rPr lang="en-US" dirty="0" smtClean="0">
                <a:latin typeface="Times New Roman" pitchFamily="18" charset="0"/>
                <a:cs typeface="Times New Roman" pitchFamily="18" charset="0"/>
              </a:rPr>
              <a:t> Serial communication input </a:t>
            </a:r>
          </a:p>
          <a:p>
            <a:pPr algn="just"/>
            <a:r>
              <a:rPr lang="en-US" b="1" dirty="0" smtClean="0">
                <a:latin typeface="Times New Roman" pitchFamily="18" charset="0"/>
                <a:cs typeface="Times New Roman" pitchFamily="18" charset="0"/>
              </a:rPr>
              <a:t>Pin 11: TXD </a:t>
            </a:r>
            <a:r>
              <a:rPr lang="en-US" dirty="0" smtClean="0">
                <a:latin typeface="Times New Roman" pitchFamily="18" charset="0"/>
                <a:cs typeface="Times New Roman" pitchFamily="18" charset="0"/>
              </a:rPr>
              <a:t>Serial communication output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smtClean="0"/>
              <a:t>Pin 12</a:t>
            </a:r>
            <a:r>
              <a:rPr lang="en-US" b="1" dirty="0" smtClean="0"/>
              <a:t>: INT0 External Interrupt 0 input. </a:t>
            </a:r>
          </a:p>
          <a:p>
            <a:r>
              <a:rPr lang="en-US" dirty="0" smtClean="0"/>
              <a:t>Pin 13</a:t>
            </a:r>
            <a:r>
              <a:rPr lang="en-US" b="1" dirty="0" smtClean="0"/>
              <a:t>: INT1 External Interrupt 1 input. </a:t>
            </a:r>
          </a:p>
          <a:p>
            <a:r>
              <a:rPr lang="en-US" dirty="0" smtClean="0"/>
              <a:t>Pin 14: </a:t>
            </a:r>
            <a:r>
              <a:rPr lang="en-US" b="1" dirty="0" smtClean="0"/>
              <a:t>T0 Timer 0 external clock input.</a:t>
            </a:r>
            <a:endParaRPr lang="en-US" dirty="0" smtClean="0"/>
          </a:p>
          <a:p>
            <a:r>
              <a:rPr lang="en-US" dirty="0" smtClean="0"/>
              <a:t>Pin 15: </a:t>
            </a:r>
            <a:r>
              <a:rPr lang="en-US" b="1" dirty="0" smtClean="0"/>
              <a:t>T1 Timer 1 external clock input. </a:t>
            </a:r>
          </a:p>
          <a:p>
            <a:r>
              <a:rPr lang="en-US" dirty="0" smtClean="0"/>
              <a:t>Pin 16: </a:t>
            </a:r>
            <a:r>
              <a:rPr lang="en-US" b="1" dirty="0" smtClean="0"/>
              <a:t>WR External Data memory write control signal </a:t>
            </a:r>
          </a:p>
          <a:p>
            <a:r>
              <a:rPr lang="en-US" dirty="0" smtClean="0"/>
              <a:t>Pin 17: </a:t>
            </a:r>
            <a:r>
              <a:rPr lang="en-US" b="1" dirty="0" smtClean="0"/>
              <a:t>RD External data memory read control signal. </a:t>
            </a:r>
          </a:p>
          <a:p>
            <a:r>
              <a:rPr lang="en-US" dirty="0" smtClean="0"/>
              <a:t>Pin 18, 19</a:t>
            </a:r>
            <a:r>
              <a:rPr lang="en-US" b="1" dirty="0" smtClean="0"/>
              <a:t>: XTAL2 , XTAL1 . A quartz crystal which specifies operating frequency is usually connected to these pins. </a:t>
            </a:r>
          </a:p>
          <a:p>
            <a:r>
              <a:rPr lang="en-US" dirty="0" smtClean="0"/>
              <a:t>Pin 20: </a:t>
            </a:r>
            <a:r>
              <a:rPr lang="en-US" b="1" dirty="0" smtClean="0"/>
              <a:t>VSS or GND Ground. </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b="1" dirty="0" smtClean="0">
                <a:latin typeface="Times New Roman" pitchFamily="18" charset="0"/>
                <a:cs typeface="Times New Roman" pitchFamily="18" charset="0"/>
              </a:rPr>
              <a:t>Pin 21-28</a:t>
            </a:r>
            <a:r>
              <a:rPr lang="en-US" dirty="0" smtClean="0">
                <a:latin typeface="Times New Roman" pitchFamily="18" charset="0"/>
                <a:cs typeface="Times New Roman" pitchFamily="18" charset="0"/>
              </a:rPr>
              <a:t>: Port 2 If there is no intention to use external memory then these port pins are configured as general inputs/outputs. In case external memory is used, the higher address byte, i.e. addresses A8-A15 will appear on this port. </a:t>
            </a:r>
          </a:p>
          <a:p>
            <a:pPr algn="just"/>
            <a:r>
              <a:rPr lang="en-US" b="1" dirty="0" smtClean="0">
                <a:latin typeface="Times New Roman" pitchFamily="18" charset="0"/>
                <a:cs typeface="Times New Roman" pitchFamily="18" charset="0"/>
              </a:rPr>
              <a:t>Pin 29: </a:t>
            </a:r>
            <a:r>
              <a:rPr lang="en-US" dirty="0" smtClean="0">
                <a:latin typeface="Times New Roman" pitchFamily="18" charset="0"/>
                <a:cs typeface="Times New Roman" pitchFamily="18" charset="0"/>
              </a:rPr>
              <a:t>PSEN Program Store Enable: If external ROM is used for storing program then the microcontroller reads a byte from memory whenever a logic zero (0) appears on it. This pin is usually connected to the OE –output enable pin of external ROM.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b="1" dirty="0" smtClean="0">
                <a:latin typeface="Times New Roman" pitchFamily="18" charset="0"/>
                <a:cs typeface="Times New Roman" pitchFamily="18" charset="0"/>
              </a:rPr>
              <a:t>Pin 30: ALE/PROG</a:t>
            </a:r>
            <a:r>
              <a:rPr lang="en-US" dirty="0" smtClean="0">
                <a:latin typeface="Times New Roman" pitchFamily="18" charset="0"/>
                <a:cs typeface="Times New Roman" pitchFamily="18" charset="0"/>
              </a:rPr>
              <a:t>-Address Latch Enable : Prior to reading from external memory, the microcontroller puts the lower address byte (A0-A7) on P0 and activates the ALE output. After receiving signal from the ALE pin, the external register (usually 74HCT373 or 74HCT375 add-on chip) latches the state of P0 and uses it as a memory chip address. Immediately after that, the ALU pin is returned to its previous logic state and P0 is now used as a Data Bus. </a:t>
            </a:r>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b="1" dirty="0" smtClean="0">
                <a:latin typeface="Times New Roman" pitchFamily="18" charset="0"/>
                <a:cs typeface="Times New Roman" pitchFamily="18" charset="0"/>
              </a:rPr>
              <a:t>Pin 31: EA/</a:t>
            </a:r>
            <a:r>
              <a:rPr lang="en-US" b="1" dirty="0" err="1" smtClean="0">
                <a:latin typeface="Times New Roman" pitchFamily="18" charset="0"/>
                <a:cs typeface="Times New Roman" pitchFamily="18" charset="0"/>
              </a:rPr>
              <a:t>Vpp</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External Access: If this pin is grounded the program written in external ROM will be executed. If the EA pin is connected to </a:t>
            </a:r>
            <a:r>
              <a:rPr lang="en-US" dirty="0" err="1" smtClean="0">
                <a:latin typeface="Times New Roman" pitchFamily="18" charset="0"/>
                <a:cs typeface="Times New Roman" pitchFamily="18" charset="0"/>
              </a:rPr>
              <a:t>Vcc</a:t>
            </a:r>
            <a:r>
              <a:rPr lang="en-US" dirty="0" smtClean="0">
                <a:latin typeface="Times New Roman" pitchFamily="18" charset="0"/>
                <a:cs typeface="Times New Roman" pitchFamily="18" charset="0"/>
              </a:rPr>
              <a:t>, the microcontroller will use both memories, first internal then external (if external exists). </a:t>
            </a:r>
          </a:p>
          <a:p>
            <a:pPr algn="just"/>
            <a:r>
              <a:rPr lang="en-US" b="1" dirty="0" smtClean="0">
                <a:latin typeface="Times New Roman" pitchFamily="18" charset="0"/>
                <a:cs typeface="Times New Roman" pitchFamily="18" charset="0"/>
              </a:rPr>
              <a:t>Pin 32-39: Port 0 </a:t>
            </a:r>
            <a:r>
              <a:rPr lang="en-US" dirty="0" smtClean="0">
                <a:latin typeface="Times New Roman" pitchFamily="18" charset="0"/>
                <a:cs typeface="Times New Roman" pitchFamily="18" charset="0"/>
              </a:rPr>
              <a:t>Similar to P2, if external memory is not used, these pins can be used as general inputs/outputs. Otherwise, P0 is configured as address output (A0-A7) when the ALE pin is driven high (1) or as data output (Data Bus) when the ALE pin is driven low (0). </a:t>
            </a:r>
          </a:p>
          <a:p>
            <a:pPr algn="just"/>
            <a:r>
              <a:rPr lang="en-US" b="1" dirty="0" smtClean="0">
                <a:latin typeface="Times New Roman" pitchFamily="18" charset="0"/>
                <a:cs typeface="Times New Roman" pitchFamily="18" charset="0"/>
              </a:rPr>
              <a:t>Pin 40: VCC </a:t>
            </a:r>
            <a:r>
              <a:rPr lang="en-US" dirty="0" smtClean="0">
                <a:latin typeface="Times New Roman" pitchFamily="18" charset="0"/>
                <a:cs typeface="Times New Roman" pitchFamily="18" charset="0"/>
              </a:rPr>
              <a:t>+5V power supply. </a:t>
            </a:r>
            <a:endParaRPr lang="en-US" dirty="0">
              <a:latin typeface="Times New Roman" pitchFamily="18" charset="0"/>
              <a:cs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Oscillator and clock of 8051 </a:t>
            </a:r>
            <a:endParaRPr 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2667000" y="1295400"/>
            <a:ext cx="3609975" cy="227647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752600" y="3886200"/>
            <a:ext cx="5972175" cy="2543175"/>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Reset</a:t>
            </a:r>
            <a:endParaRPr lang="en-US" dirty="0">
              <a:latin typeface="Times New Roman" pitchFamily="18" charset="0"/>
              <a:cs typeface="Times New Roman" pitchFamily="18" charset="0"/>
            </a:endParaRPr>
          </a:p>
        </p:txBody>
      </p:sp>
      <p:pic>
        <p:nvPicPr>
          <p:cNvPr id="7170" name="Picture 2"/>
          <p:cNvPicPr>
            <a:picLocks noGrp="1" noChangeAspect="1" noChangeArrowheads="1"/>
          </p:cNvPicPr>
          <p:nvPr>
            <p:ph idx="1"/>
          </p:nvPr>
        </p:nvPicPr>
        <p:blipFill>
          <a:blip r:embed="rId2" cstate="print"/>
          <a:srcRect/>
          <a:stretch>
            <a:fillRect/>
          </a:stretch>
        </p:blipFill>
        <p:spPr bwMode="auto">
          <a:xfrm>
            <a:off x="563737" y="2209800"/>
            <a:ext cx="7970663" cy="35814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Reset</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8051 can be reset in two ways 1) is power-on reset – which resets the 8051 when power is turned ON and 2) manual reset – in which a reset happens only when a push button is pressed manually. </a:t>
            </a:r>
          </a:p>
          <a:p>
            <a:pPr algn="just"/>
            <a:r>
              <a:rPr lang="en-US" b="1" dirty="0" smtClean="0">
                <a:latin typeface="Times New Roman" pitchFamily="18" charset="0"/>
                <a:cs typeface="Times New Roman" pitchFamily="18" charset="0"/>
              </a:rPr>
              <a:t>Power-On Reset </a:t>
            </a:r>
          </a:p>
          <a:p>
            <a:pPr algn="just"/>
            <a:r>
              <a:rPr lang="en-US" dirty="0" smtClean="0">
                <a:latin typeface="Times New Roman" pitchFamily="18" charset="0"/>
                <a:cs typeface="Times New Roman" pitchFamily="18" charset="0"/>
              </a:rPr>
              <a:t>Initially charging of capacitor makes RST High </a:t>
            </a:r>
          </a:p>
          <a:p>
            <a:pPr algn="just"/>
            <a:r>
              <a:rPr lang="en-US" dirty="0" smtClean="0">
                <a:latin typeface="Times New Roman" pitchFamily="18" charset="0"/>
                <a:cs typeface="Times New Roman" pitchFamily="18" charset="0"/>
              </a:rPr>
              <a:t>When capacitor charges fully it blocks DC.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4900" dirty="0" smtClean="0">
                <a:latin typeface="Times New Roman" pitchFamily="18" charset="0"/>
                <a:cs typeface="Times New Roman" pitchFamily="18" charset="0"/>
              </a:rPr>
              <a:t>Manual reset </a:t>
            </a:r>
            <a:br>
              <a:rPr lang="en-US" sz="4900" dirty="0" smtClean="0">
                <a:latin typeface="Times New Roman" pitchFamily="18" charset="0"/>
                <a:cs typeface="Times New Roman" pitchFamily="18" charset="0"/>
              </a:rPr>
            </a:br>
            <a:endParaRPr lang="en-US" sz="49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20000"/>
          </a:bodyPr>
          <a:lstStyle/>
          <a:p>
            <a:pPr algn="just"/>
            <a:r>
              <a:rPr lang="en-US" sz="3500" dirty="0" smtClean="0">
                <a:latin typeface="Times New Roman" pitchFamily="18" charset="0"/>
                <a:cs typeface="Times New Roman" pitchFamily="18" charset="0"/>
              </a:rPr>
              <a:t>Closing the switch momentarily will make RST High. </a:t>
            </a:r>
          </a:p>
          <a:p>
            <a:pPr algn="just"/>
            <a:r>
              <a:rPr lang="en-US" sz="3500" dirty="0" smtClean="0">
                <a:latin typeface="Times New Roman" pitchFamily="18" charset="0"/>
                <a:cs typeface="Times New Roman" pitchFamily="18" charset="0"/>
              </a:rPr>
              <a:t>A reset doesn’t affect contents of internal RAM. For reset to happen, the reset input pin (pin 9) must be active high for </a:t>
            </a:r>
            <a:r>
              <a:rPr lang="en-US" sz="3500" dirty="0" err="1" smtClean="0">
                <a:latin typeface="Times New Roman" pitchFamily="18" charset="0"/>
                <a:cs typeface="Times New Roman" pitchFamily="18" charset="0"/>
              </a:rPr>
              <a:t>atleast</a:t>
            </a:r>
            <a:r>
              <a:rPr lang="en-US" sz="3500" dirty="0" smtClean="0">
                <a:latin typeface="Times New Roman" pitchFamily="18" charset="0"/>
                <a:cs typeface="Times New Roman" pitchFamily="18" charset="0"/>
              </a:rPr>
              <a:t> 2 machine cycles. During a reset operation :- Program counter is cleared and it starts from 0000H, register bank0 is selected as default, Stack pointer is initialized to 07H, all ports are written with FFH. </a:t>
            </a:r>
          </a:p>
          <a:p>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4900" b="1" dirty="0" smtClean="0">
                <a:latin typeface="Times New Roman" pitchFamily="18" charset="0"/>
                <a:cs typeface="Times New Roman" pitchFamily="18" charset="0"/>
              </a:rPr>
              <a:t>I/O ports </a:t>
            </a:r>
            <a:br>
              <a:rPr lang="en-US" sz="4900" b="1" dirty="0" smtClean="0">
                <a:latin typeface="Times New Roman" pitchFamily="18" charset="0"/>
                <a:cs typeface="Times New Roman" pitchFamily="18" charset="0"/>
              </a:rPr>
            </a:br>
            <a:endParaRPr lang="en-US" sz="49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305800" cy="4953000"/>
          </a:xfrm>
        </p:spPr>
        <p:txBody>
          <a:bodyPr>
            <a:noAutofit/>
          </a:bodyPr>
          <a:lstStyle/>
          <a:p>
            <a:pPr algn="just"/>
            <a:r>
              <a:rPr lang="en-US" sz="2400" dirty="0" smtClean="0">
                <a:latin typeface="Times New Roman" pitchFamily="18" charset="0"/>
                <a:cs typeface="Times New Roman" pitchFamily="18" charset="0"/>
              </a:rPr>
              <a:t>Each port has a D-type output latch for each pin. </a:t>
            </a:r>
          </a:p>
          <a:p>
            <a:pPr algn="just"/>
            <a:r>
              <a:rPr lang="en-US" sz="2400" dirty="0" smtClean="0">
                <a:latin typeface="Times New Roman" pitchFamily="18" charset="0"/>
                <a:cs typeface="Times New Roman" pitchFamily="18" charset="0"/>
              </a:rPr>
              <a:t>The SFR for each port is made up of these eight latches; which can be, addressed at the SFR address for that port. </a:t>
            </a:r>
          </a:p>
          <a:p>
            <a:pPr algn="just"/>
            <a:r>
              <a:rPr lang="en-US" sz="2400" dirty="0" smtClean="0">
                <a:latin typeface="Times New Roman" pitchFamily="18" charset="0"/>
                <a:cs typeface="Times New Roman" pitchFamily="18" charset="0"/>
              </a:rPr>
              <a:t>For example, the eight latches for port 0, can be addressed at location 80h; these are also bit addressable. </a:t>
            </a:r>
          </a:p>
          <a:p>
            <a:pPr algn="just"/>
            <a:r>
              <a:rPr lang="en-US" sz="2400" dirty="0" smtClean="0">
                <a:latin typeface="Times New Roman" pitchFamily="18" charset="0"/>
                <a:cs typeface="Times New Roman" pitchFamily="18" charset="0"/>
              </a:rPr>
              <a:t>The port latches should not be confused with the port pins</a:t>
            </a:r>
          </a:p>
          <a:p>
            <a:pPr algn="just"/>
            <a:r>
              <a:rPr lang="en-US" sz="2400" dirty="0" smtClean="0">
                <a:latin typeface="Times New Roman" pitchFamily="18" charset="0"/>
                <a:cs typeface="Times New Roman" pitchFamily="18" charset="0"/>
              </a:rPr>
              <a:t>The data on the latches need not be the same as that on the pins. </a:t>
            </a:r>
          </a:p>
          <a:p>
            <a:pPr algn="just"/>
            <a:r>
              <a:rPr lang="en-US" sz="2400" dirty="0" smtClean="0">
                <a:latin typeface="Times New Roman" pitchFamily="18" charset="0"/>
                <a:cs typeface="Times New Roman" pitchFamily="18" charset="0"/>
              </a:rPr>
              <a:t>Two data paths are shown in Figure; upper buffer is enabled when latch data is read, and lower buffer is enabled when pin is read. </a:t>
            </a:r>
          </a:p>
          <a:p>
            <a:pPr algn="just"/>
            <a:r>
              <a:rPr lang="en-US" sz="2400" dirty="0" smtClean="0">
                <a:latin typeface="Times New Roman" pitchFamily="18" charset="0"/>
                <a:cs typeface="Times New Roman" pitchFamily="18" charset="0"/>
              </a:rPr>
              <a:t>Different </a:t>
            </a:r>
            <a:r>
              <a:rPr lang="en-US" sz="2400" dirty="0" err="1" smtClean="0">
                <a:latin typeface="Times New Roman" pitchFamily="18" charset="0"/>
                <a:cs typeface="Times New Roman" pitchFamily="18" charset="0"/>
              </a:rPr>
              <a:t>opcodes</a:t>
            </a:r>
            <a:r>
              <a:rPr lang="en-US" sz="2400" dirty="0" smtClean="0">
                <a:latin typeface="Times New Roman" pitchFamily="18" charset="0"/>
                <a:cs typeface="Times New Roman" pitchFamily="18" charset="0"/>
              </a:rPr>
              <a:t> access the latch or pin states as appropriate. </a:t>
            </a:r>
            <a:endParaRPr lang="en-US" sz="24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dirty="0"/>
          </a:p>
        </p:txBody>
      </p:sp>
      <p:sp>
        <p:nvSpPr>
          <p:cNvPr id="3" name="Content Placeholder 2"/>
          <p:cNvSpPr>
            <a:spLocks noGrp="1"/>
          </p:cNvSpPr>
          <p:nvPr>
            <p:ph idx="1"/>
          </p:nvPr>
        </p:nvSpPr>
        <p:spPr/>
        <p:txBody>
          <a:bodyPr>
            <a:normAutofit/>
          </a:bodyPr>
          <a:lstStyle/>
          <a:p>
            <a:r>
              <a:rPr lang="en-US" b="1" dirty="0" smtClean="0">
                <a:latin typeface="Times New Roman" pitchFamily="18" charset="0"/>
                <a:cs typeface="Times New Roman" pitchFamily="18" charset="0"/>
              </a:rPr>
              <a:t>PC</a:t>
            </a:r>
            <a:r>
              <a:rPr lang="en-US" sz="3800" b="1" dirty="0" smtClean="0">
                <a:latin typeface="Times New Roman" pitchFamily="18" charset="0"/>
                <a:cs typeface="Times New Roman" pitchFamily="18" charset="0"/>
              </a:rPr>
              <a:t> </a:t>
            </a:r>
          </a:p>
          <a:p>
            <a:pPr lvl="1">
              <a:buFont typeface="Wingdings" pitchFamily="2" charset="2"/>
              <a:buChar char="Ø"/>
            </a:pPr>
            <a:r>
              <a:rPr lang="en-US" sz="2400" dirty="0" smtClean="0">
                <a:latin typeface="Times New Roman" pitchFamily="18" charset="0"/>
                <a:cs typeface="Times New Roman" pitchFamily="18" charset="0"/>
              </a:rPr>
              <a:t>Stores the address of the next instruction to be executed </a:t>
            </a:r>
          </a:p>
          <a:p>
            <a:pPr lvl="1">
              <a:buFont typeface="Wingdings" pitchFamily="2" charset="2"/>
              <a:buChar char="Ø"/>
            </a:pPr>
            <a:r>
              <a:rPr lang="en-US" sz="2400" dirty="0" smtClean="0">
                <a:latin typeface="Times New Roman" pitchFamily="18" charset="0"/>
                <a:cs typeface="Times New Roman" pitchFamily="18" charset="0"/>
              </a:rPr>
              <a:t>Automatically incremented after each instruction fetch </a:t>
            </a:r>
          </a:p>
          <a:p>
            <a:pPr lvl="1">
              <a:buFont typeface="Wingdings" pitchFamily="2" charset="2"/>
              <a:buChar char="Ø"/>
            </a:pPr>
            <a:r>
              <a:rPr lang="en-US" sz="2400" dirty="0" smtClean="0">
                <a:latin typeface="Times New Roman" pitchFamily="18" charset="0"/>
                <a:cs typeface="Times New Roman" pitchFamily="18" charset="0"/>
              </a:rPr>
              <a:t>Does not have an internal address</a:t>
            </a:r>
          </a:p>
          <a:p>
            <a:pPr lvl="1">
              <a:buFont typeface="Wingdings" pitchFamily="2" charset="2"/>
              <a:buChar char="Ø"/>
            </a:pPr>
            <a:r>
              <a:rPr lang="en-US" sz="2400" dirty="0" smtClean="0">
                <a:latin typeface="Times New Roman" pitchFamily="18" charset="0"/>
                <a:cs typeface="Times New Roman" pitchFamily="18" charset="0"/>
              </a:rPr>
              <a:t>Default value 0000h </a:t>
            </a:r>
          </a:p>
          <a:p>
            <a:r>
              <a:rPr lang="en-US" b="1" dirty="0" smtClean="0">
                <a:latin typeface="Times New Roman" pitchFamily="18" charset="0"/>
                <a:cs typeface="Times New Roman" pitchFamily="18" charset="0"/>
              </a:rPr>
              <a:t>DPTR </a:t>
            </a:r>
          </a:p>
          <a:p>
            <a:pPr lvl="1">
              <a:buFont typeface="Wingdings" pitchFamily="2" charset="2"/>
              <a:buChar char="Ø"/>
            </a:pPr>
            <a:r>
              <a:rPr lang="en-US" sz="2400" dirty="0" smtClean="0">
                <a:latin typeface="Times New Roman" pitchFamily="18" charset="0"/>
                <a:cs typeface="Times New Roman" pitchFamily="18" charset="0"/>
              </a:rPr>
              <a:t>Made of two 8 bit registers DPH and DPL </a:t>
            </a:r>
          </a:p>
          <a:p>
            <a:pPr lvl="1">
              <a:buFont typeface="Wingdings" pitchFamily="2" charset="2"/>
              <a:buChar char="Ø"/>
            </a:pPr>
            <a:r>
              <a:rPr lang="en-US" sz="2400" dirty="0" smtClean="0">
                <a:latin typeface="Times New Roman" pitchFamily="18" charset="0"/>
                <a:cs typeface="Times New Roman" pitchFamily="18" charset="0"/>
              </a:rPr>
              <a:t>Used for external memory access (code and data) </a:t>
            </a:r>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PORT1 Structure</a:t>
            </a:r>
            <a:endParaRPr lang="en-US" dirty="0"/>
          </a:p>
        </p:txBody>
      </p:sp>
      <p:pic>
        <p:nvPicPr>
          <p:cNvPr id="4" name="Picture 2"/>
          <p:cNvPicPr>
            <a:picLocks noGrp="1" noChangeAspect="1" noChangeArrowheads="1"/>
          </p:cNvPicPr>
          <p:nvPr>
            <p:ph idx="1"/>
          </p:nvPr>
        </p:nvPicPr>
        <p:blipFill>
          <a:blip r:embed="rId2" cstate="print"/>
          <a:srcRect/>
          <a:stretch>
            <a:fillRect/>
          </a:stretch>
        </p:blipFill>
        <p:spPr bwMode="auto">
          <a:xfrm>
            <a:off x="838201" y="1741415"/>
            <a:ext cx="7620000" cy="433013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1 Structure</a:t>
            </a:r>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Port 1 pins have no dual functions. </a:t>
            </a:r>
          </a:p>
          <a:p>
            <a:pPr algn="just"/>
            <a:r>
              <a:rPr lang="en-US" dirty="0" smtClean="0">
                <a:latin typeface="Times New Roman" pitchFamily="18" charset="0"/>
                <a:cs typeface="Times New Roman" pitchFamily="18" charset="0"/>
              </a:rPr>
              <a:t>Therefore, the output latch is connected directly to the gate of the lower FET.</a:t>
            </a:r>
          </a:p>
          <a:p>
            <a:pPr algn="just"/>
            <a:r>
              <a:rPr lang="en-US" dirty="0" smtClean="0">
                <a:latin typeface="Times New Roman" pitchFamily="18" charset="0"/>
                <a:cs typeface="Times New Roman" pitchFamily="18" charset="0"/>
              </a:rPr>
              <a:t> This port has an FET circuit labeled Internal FET Pull-up as an active pull-up load. </a:t>
            </a:r>
            <a:endParaRPr lang="en-US" dirty="0">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0 Structure</a:t>
            </a:r>
          </a:p>
        </p:txBody>
      </p:sp>
      <p:pic>
        <p:nvPicPr>
          <p:cNvPr id="1026" name="Picture 2"/>
          <p:cNvPicPr>
            <a:picLocks noChangeAspect="1" noChangeArrowheads="1"/>
          </p:cNvPicPr>
          <p:nvPr/>
        </p:nvPicPr>
        <p:blipFill>
          <a:blip r:embed="rId2" cstate="print"/>
          <a:srcRect/>
          <a:stretch>
            <a:fillRect/>
          </a:stretch>
        </p:blipFill>
        <p:spPr bwMode="auto">
          <a:xfrm>
            <a:off x="533400" y="1524000"/>
            <a:ext cx="81534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0 Structure</a:t>
            </a:r>
            <a:endParaRPr lang="en-US" dirty="0"/>
          </a:p>
        </p:txBody>
      </p:sp>
      <p:pic>
        <p:nvPicPr>
          <p:cNvPr id="4" name="Content Placeholder 3"/>
          <p:cNvPicPr>
            <a:picLocks noGrp="1" noChangeAspect="1" noChangeArrowheads="1"/>
          </p:cNvPicPr>
          <p:nvPr>
            <p:ph idx="1"/>
          </p:nvPr>
        </p:nvPicPr>
        <p:blipFill>
          <a:blip r:embed="rId2" cstate="print"/>
          <a:srcRect/>
          <a:stretch>
            <a:fillRect/>
          </a:stretch>
        </p:blipFill>
        <p:spPr bwMode="auto">
          <a:xfrm>
            <a:off x="152400" y="1066800"/>
            <a:ext cx="3686175" cy="2038350"/>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3963450" y="2514600"/>
            <a:ext cx="5028150" cy="4067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0 Structure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533400" y="1447800"/>
            <a:ext cx="8229600" cy="4876800"/>
          </a:xfrm>
        </p:spPr>
        <p:txBody>
          <a:bodyPr>
            <a:noAutofit/>
          </a:bodyPr>
          <a:lstStyle/>
          <a:p>
            <a:pPr algn="just"/>
            <a:r>
              <a:rPr lang="en-US" sz="3000" dirty="0" smtClean="0">
                <a:latin typeface="Times New Roman" pitchFamily="18" charset="0"/>
                <a:cs typeface="Times New Roman" pitchFamily="18" charset="0"/>
              </a:rPr>
              <a:t>Port 0 pins may serve as inputs, outputs or, when used together, as a bi-directional low-order address and data bus (AD0-AD7)for external memory. </a:t>
            </a:r>
          </a:p>
          <a:p>
            <a:pPr algn="just"/>
            <a:r>
              <a:rPr lang="en-US" sz="3000" dirty="0" smtClean="0">
                <a:latin typeface="Times New Roman" pitchFamily="18" charset="0"/>
                <a:cs typeface="Times New Roman" pitchFamily="18" charset="0"/>
              </a:rPr>
              <a:t>When a pin </a:t>
            </a:r>
            <a:r>
              <a:rPr lang="en-US" sz="3000" b="1" dirty="0" smtClean="0">
                <a:latin typeface="Times New Roman" pitchFamily="18" charset="0"/>
                <a:cs typeface="Times New Roman" pitchFamily="18" charset="0"/>
              </a:rPr>
              <a:t>is to be used as an input</a:t>
            </a:r>
            <a:r>
              <a:rPr lang="en-US" sz="3000" dirty="0" smtClean="0">
                <a:latin typeface="Times New Roman" pitchFamily="18" charset="0"/>
                <a:cs typeface="Times New Roman" pitchFamily="18" charset="0"/>
              </a:rPr>
              <a:t>, a 1 must be written to the corresponding port 0 latch by the program,</a:t>
            </a:r>
          </a:p>
          <a:p>
            <a:pPr algn="just"/>
            <a:r>
              <a:rPr lang="en-US" sz="3000" dirty="0" smtClean="0">
                <a:latin typeface="Times New Roman" pitchFamily="18" charset="0"/>
                <a:cs typeface="Times New Roman" pitchFamily="18" charset="0"/>
              </a:rPr>
              <a:t>It turns both of the output transistors off, causes the pin to "float" in a high-impedance state. The pin is connected to the input buffer. </a:t>
            </a: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0 Structure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When </a:t>
            </a:r>
            <a:r>
              <a:rPr lang="en-US" b="1" dirty="0" smtClean="0">
                <a:latin typeface="Times New Roman" pitchFamily="18" charset="0"/>
                <a:cs typeface="Times New Roman" pitchFamily="18" charset="0"/>
              </a:rPr>
              <a:t>used as an output</a:t>
            </a:r>
            <a:r>
              <a:rPr lang="en-US" dirty="0" smtClean="0">
                <a:latin typeface="Times New Roman" pitchFamily="18" charset="0"/>
                <a:cs typeface="Times New Roman" pitchFamily="18" charset="0"/>
              </a:rPr>
              <a:t>, the pin latches that are programmed to a 0 will turn on the lower FET grounding the pin. </a:t>
            </a:r>
          </a:p>
          <a:p>
            <a:pPr algn="just"/>
            <a:r>
              <a:rPr lang="en-US" dirty="0" smtClean="0">
                <a:latin typeface="Times New Roman" pitchFamily="18" charset="0"/>
                <a:cs typeface="Times New Roman" pitchFamily="18" charset="0"/>
              </a:rPr>
              <a:t>All latches that are programmed to a 1 still float; thus, external </a:t>
            </a:r>
            <a:r>
              <a:rPr lang="en-US" dirty="0" err="1" smtClean="0">
                <a:latin typeface="Times New Roman" pitchFamily="18" charset="0"/>
                <a:cs typeface="Times New Roman" pitchFamily="18" charset="0"/>
              </a:rPr>
              <a:t>pullup</a:t>
            </a:r>
            <a:r>
              <a:rPr lang="en-US" dirty="0" smtClean="0">
                <a:latin typeface="Times New Roman" pitchFamily="18" charset="0"/>
                <a:cs typeface="Times New Roman" pitchFamily="18" charset="0"/>
              </a:rPr>
              <a:t> resistors will be needed to supply a logic high when using port 0 as an output. </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0 Structure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r>
              <a:rPr lang="en-US" dirty="0" smtClean="0">
                <a:latin typeface="Times New Roman" pitchFamily="18" charset="0"/>
                <a:cs typeface="Times New Roman" pitchFamily="18" charset="0"/>
              </a:rPr>
              <a:t>When port 0 is </a:t>
            </a:r>
            <a:r>
              <a:rPr lang="en-US" b="1" dirty="0" smtClean="0">
                <a:latin typeface="Times New Roman" pitchFamily="18" charset="0"/>
                <a:cs typeface="Times New Roman" pitchFamily="18" charset="0"/>
              </a:rPr>
              <a:t>used as address bus </a:t>
            </a:r>
            <a:r>
              <a:rPr lang="en-US" dirty="0" smtClean="0">
                <a:latin typeface="Times New Roman" pitchFamily="18" charset="0"/>
                <a:cs typeface="Times New Roman" pitchFamily="18" charset="0"/>
              </a:rPr>
              <a:t>to access external memory, internal control signals switch the address lines to the gates of the Field effect Transistors(FETs). </a:t>
            </a:r>
          </a:p>
          <a:p>
            <a:pPr algn="just"/>
            <a:r>
              <a:rPr lang="en-US" dirty="0" smtClean="0">
                <a:latin typeface="Times New Roman" pitchFamily="18" charset="0"/>
                <a:cs typeface="Times New Roman" pitchFamily="18" charset="0"/>
              </a:rPr>
              <a:t>A logic 1 on an address bit will turn the upper FET on and the lower FET off to provide a logic high at the pin. </a:t>
            </a:r>
          </a:p>
          <a:p>
            <a:pPr algn="just"/>
            <a:r>
              <a:rPr lang="en-US" dirty="0" smtClean="0">
                <a:latin typeface="Times New Roman" pitchFamily="18" charset="0"/>
                <a:cs typeface="Times New Roman" pitchFamily="18" charset="0"/>
              </a:rPr>
              <a:t>When the address bit is a zero, the lower FET is on and the upper FET off to provide a logic ‘0’ at the pin.</a:t>
            </a:r>
          </a:p>
          <a:p>
            <a:pPr algn="just"/>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0 Structure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After the address has been formed and latched into external circuits by the Address Latch Enable (ALE) pulse, the bus is turned around to become a data bus.</a:t>
            </a:r>
          </a:p>
          <a:p>
            <a:pPr algn="just"/>
            <a:r>
              <a:rPr lang="en-US" dirty="0" smtClean="0">
                <a:latin typeface="Times New Roman" pitchFamily="18" charset="0"/>
                <a:cs typeface="Times New Roman" pitchFamily="18" charset="0"/>
              </a:rPr>
              <a:t> Port 0 now reads data from the external memory and must be configured as input, so logic 1 is automatically written by internal control logic to all port 0 latches. </a:t>
            </a:r>
          </a:p>
          <a:p>
            <a:pPr algn="just"/>
            <a:endParaRPr lang="en-US"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2 Structure</a:t>
            </a:r>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Port 2 may be used as an input/output port similar in operation to port 1.The alternate use of port2 is to supply high-order address byte to address external memory. </a:t>
            </a:r>
          </a:p>
          <a:p>
            <a:pPr algn="just"/>
            <a:r>
              <a:rPr lang="en-US" dirty="0" smtClean="0">
                <a:latin typeface="Times New Roman" pitchFamily="18" charset="0"/>
                <a:cs typeface="Times New Roman" pitchFamily="18" charset="0"/>
              </a:rPr>
              <a:t>Port2 latches remain stable when external memory is addressed, as they do not have to be turned around for data input as is the case for port 0.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914400" y="1600200"/>
            <a:ext cx="75057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8051 Architecture</a:t>
            </a:r>
            <a:endParaRPr lang="en-US" dirty="0"/>
          </a:p>
        </p:txBody>
      </p:sp>
      <p:sp>
        <p:nvSpPr>
          <p:cNvPr id="3" name="Content Placeholder 2"/>
          <p:cNvSpPr>
            <a:spLocks noGrp="1"/>
          </p:cNvSpPr>
          <p:nvPr>
            <p:ph idx="1"/>
          </p:nvPr>
        </p:nvSpPr>
        <p:spPr/>
        <p:txBody>
          <a:bodyPr/>
          <a:lstStyle/>
          <a:p>
            <a:r>
              <a:rPr lang="en-US" b="1" dirty="0" smtClean="0">
                <a:latin typeface="Times New Roman" pitchFamily="18" charset="0"/>
                <a:cs typeface="Times New Roman" pitchFamily="18" charset="0"/>
              </a:rPr>
              <a:t>PSW </a:t>
            </a:r>
            <a:endParaRPr lang="en-US" b="1"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cstate="print"/>
          <a:srcRect/>
          <a:stretch>
            <a:fillRect/>
          </a:stretch>
        </p:blipFill>
        <p:spPr bwMode="auto">
          <a:xfrm>
            <a:off x="685800" y="2057400"/>
            <a:ext cx="7939003"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Port 3 Structure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Port 3 is an input/output port similar to port 1. The input and output functions can be programmed under the control of the p3 latches or under the control of various other special function registers.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3 Structure</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914400" y="1676400"/>
            <a:ext cx="7610475" cy="43997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Port 3 Structure</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81000" y="2362200"/>
            <a:ext cx="8076890" cy="4139406"/>
          </a:xfrm>
          <a:prstGeom prst="rect">
            <a:avLst/>
          </a:prstGeom>
          <a:noFill/>
          <a:ln w="9525">
            <a:noFill/>
            <a:miter lim="800000"/>
            <a:headEnd/>
            <a:tailEnd/>
          </a:ln>
        </p:spPr>
      </p:pic>
      <p:sp>
        <p:nvSpPr>
          <p:cNvPr id="5" name="Rectangle 4"/>
          <p:cNvSpPr/>
          <p:nvPr/>
        </p:nvSpPr>
        <p:spPr>
          <a:xfrm>
            <a:off x="609600" y="1219200"/>
            <a:ext cx="7696200" cy="954107"/>
          </a:xfrm>
          <a:prstGeom prst="rect">
            <a:avLst/>
          </a:prstGeom>
        </p:spPr>
        <p:txBody>
          <a:bodyPr wrap="square">
            <a:spAutoFit/>
          </a:bodyPr>
          <a:lstStyle/>
          <a:p>
            <a:pPr algn="just"/>
            <a:r>
              <a:rPr lang="en-US" sz="2800" b="1" dirty="0" smtClean="0">
                <a:latin typeface="Times New Roman" pitchFamily="18" charset="0"/>
                <a:cs typeface="Times New Roman" pitchFamily="18" charset="0"/>
              </a:rPr>
              <a:t>The port 3 alternate uses are shown in the following table: </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4900" dirty="0" smtClean="0">
                <a:latin typeface="Times New Roman" pitchFamily="18" charset="0"/>
                <a:cs typeface="Times New Roman" pitchFamily="18" charset="0"/>
              </a:rPr>
              <a:t>P1-P3 operation </a:t>
            </a:r>
            <a:br>
              <a:rPr lang="en-US" sz="4900" dirty="0" smtClean="0">
                <a:latin typeface="Times New Roman" pitchFamily="18" charset="0"/>
                <a:cs typeface="Times New Roman" pitchFamily="18" charset="0"/>
              </a:rPr>
            </a:br>
            <a:endParaRPr lang="en-US" sz="49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7500" lnSpcReduction="20000"/>
          </a:bodyPr>
          <a:lstStyle/>
          <a:p>
            <a:pPr algn="just"/>
            <a:r>
              <a:rPr lang="en-US" dirty="0" smtClean="0">
                <a:latin typeface="Times New Roman" pitchFamily="18" charset="0"/>
                <a:cs typeface="Times New Roman" pitchFamily="18" charset="0"/>
              </a:rPr>
              <a:t>When used as an input, a 1 is written to the latch, turning the lower FET off; the pin and the input to the pin buffer are pulled high by the FET load. An external circuit can overcome the high-impedance </a:t>
            </a:r>
            <a:r>
              <a:rPr lang="en-US" dirty="0" err="1" smtClean="0">
                <a:latin typeface="Times New Roman" pitchFamily="18" charset="0"/>
                <a:cs typeface="Times New Roman" pitchFamily="18" charset="0"/>
              </a:rPr>
              <a:t>pullup</a:t>
            </a:r>
            <a:r>
              <a:rPr lang="en-US" dirty="0" smtClean="0">
                <a:latin typeface="Times New Roman" pitchFamily="18" charset="0"/>
                <a:cs typeface="Times New Roman" pitchFamily="18" charset="0"/>
              </a:rPr>
              <a:t> and drive the pin low to input a 0 or leave the input high for a 1. </a:t>
            </a:r>
          </a:p>
          <a:p>
            <a:pPr algn="just"/>
            <a:r>
              <a:rPr lang="en-US" dirty="0" smtClean="0">
                <a:latin typeface="Times New Roman" pitchFamily="18" charset="0"/>
                <a:cs typeface="Times New Roman" pitchFamily="18" charset="0"/>
              </a:rPr>
              <a:t>Reading the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/p pin </a:t>
            </a:r>
          </a:p>
          <a:p>
            <a:pPr lvl="1" algn="just">
              <a:buNone/>
            </a:pPr>
            <a:r>
              <a:rPr lang="en-US" dirty="0" smtClean="0">
                <a:latin typeface="Times New Roman" pitchFamily="18" charset="0"/>
                <a:cs typeface="Times New Roman" pitchFamily="18" charset="0"/>
              </a:rPr>
              <a:t>1. ‘1’ is written to the port latch. The D latch has 1 on its Q o/p and 0 on its Q output </a:t>
            </a:r>
          </a:p>
          <a:p>
            <a:pPr lvl="1" algn="just">
              <a:buNone/>
            </a:pPr>
            <a:r>
              <a:rPr lang="en-US" dirty="0" smtClean="0">
                <a:latin typeface="Times New Roman" pitchFamily="18" charset="0"/>
                <a:cs typeface="Times New Roman" pitchFamily="18" charset="0"/>
              </a:rPr>
              <a:t>2. Lower transistor M1 is turned OFF </a:t>
            </a:r>
          </a:p>
          <a:p>
            <a:pPr lvl="1" algn="just">
              <a:buNone/>
            </a:pPr>
            <a:r>
              <a:rPr lang="en-US" dirty="0" smtClean="0">
                <a:latin typeface="Times New Roman" pitchFamily="18" charset="0"/>
                <a:cs typeface="Times New Roman" pitchFamily="18" charset="0"/>
              </a:rPr>
              <a:t>3.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/p pin is connected to </a:t>
            </a:r>
            <a:r>
              <a:rPr lang="en-US" dirty="0" err="1" smtClean="0">
                <a:latin typeface="Times New Roman" pitchFamily="18" charset="0"/>
                <a:cs typeface="Times New Roman" pitchFamily="18" charset="0"/>
              </a:rPr>
              <a:t>tristate</a:t>
            </a:r>
            <a:r>
              <a:rPr lang="en-US" dirty="0" smtClean="0">
                <a:latin typeface="Times New Roman" pitchFamily="18" charset="0"/>
                <a:cs typeface="Times New Roman" pitchFamily="18" charset="0"/>
              </a:rPr>
              <a:t> buffer (TB1)( and is pulled high by internal FET pull up) </a:t>
            </a:r>
          </a:p>
          <a:p>
            <a:pPr lvl="1" algn="just">
              <a:buNone/>
            </a:pPr>
            <a:r>
              <a:rPr lang="en-US" dirty="0" smtClean="0">
                <a:latin typeface="Times New Roman" pitchFamily="18" charset="0"/>
                <a:cs typeface="Times New Roman" pitchFamily="18" charset="0"/>
              </a:rPr>
              <a:t>4. Instruction ( </a:t>
            </a:r>
            <a:r>
              <a:rPr lang="en-US" dirty="0" err="1" smtClean="0">
                <a:latin typeface="Times New Roman" pitchFamily="18" charset="0"/>
                <a:cs typeface="Times New Roman" pitchFamily="18" charset="0"/>
              </a:rPr>
              <a:t>eg</a:t>
            </a:r>
            <a:r>
              <a:rPr lang="en-US" dirty="0" smtClean="0">
                <a:latin typeface="Times New Roman" pitchFamily="18" charset="0"/>
                <a:cs typeface="Times New Roman" pitchFamily="18" charset="0"/>
              </a:rPr>
              <a:t> MOV A,P1) reads data present at the pin ( if </a:t>
            </a:r>
            <a:r>
              <a:rPr lang="en-US" dirty="0" err="1" smtClean="0">
                <a:latin typeface="Times New Roman" pitchFamily="18" charset="0"/>
                <a:cs typeface="Times New Roman" pitchFamily="18" charset="0"/>
              </a:rPr>
              <a:t>i</a:t>
            </a:r>
            <a:r>
              <a:rPr lang="en-US" dirty="0" smtClean="0">
                <a:latin typeface="Times New Roman" pitchFamily="18" charset="0"/>
                <a:cs typeface="Times New Roman" pitchFamily="18" charset="0"/>
              </a:rPr>
              <a:t>/p is ‘0’ external circuits ground the pin, if not the pin remains at logic ‘1’) </a:t>
            </a:r>
          </a:p>
          <a:p>
            <a:pPr lvl="1"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P1-P3 operation </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a:bodyPr>
          <a:lstStyle/>
          <a:p>
            <a:r>
              <a:rPr lang="en-US" dirty="0" smtClean="0">
                <a:latin typeface="Times New Roman" pitchFamily="18" charset="0"/>
                <a:cs typeface="Times New Roman" pitchFamily="18" charset="0"/>
              </a:rPr>
              <a:t>If used as an output, the latches containing a 1 can drive the pin high through the </a:t>
            </a:r>
            <a:r>
              <a:rPr lang="en-US" dirty="0" err="1" smtClean="0">
                <a:latin typeface="Times New Roman" pitchFamily="18" charset="0"/>
                <a:cs typeface="Times New Roman" pitchFamily="18" charset="0"/>
              </a:rPr>
              <a:t>pullup</a:t>
            </a:r>
            <a:r>
              <a:rPr lang="en-US" dirty="0" smtClean="0">
                <a:latin typeface="Times New Roman" pitchFamily="18" charset="0"/>
                <a:cs typeface="Times New Roman" pitchFamily="18" charset="0"/>
              </a:rPr>
              <a:t>. If a 0 is written to the latch, the lower FET is on, the </a:t>
            </a:r>
            <a:r>
              <a:rPr lang="en-US" dirty="0" err="1" smtClean="0">
                <a:latin typeface="Times New Roman" pitchFamily="18" charset="0"/>
                <a:cs typeface="Times New Roman" pitchFamily="18" charset="0"/>
              </a:rPr>
              <a:t>pullup</a:t>
            </a:r>
            <a:r>
              <a:rPr lang="en-US" dirty="0" smtClean="0">
                <a:latin typeface="Times New Roman" pitchFamily="18" charset="0"/>
                <a:cs typeface="Times New Roman" pitchFamily="18" charset="0"/>
              </a:rPr>
              <a:t> is off, and the pin is driven low. </a:t>
            </a:r>
          </a:p>
          <a:p>
            <a:r>
              <a:rPr lang="en-US" dirty="0" smtClean="0">
                <a:latin typeface="Times New Roman" pitchFamily="18" charset="0"/>
                <a:cs typeface="Times New Roman" pitchFamily="18" charset="0"/>
              </a:rPr>
              <a:t>Writing ‘1’ to the o/p pin </a:t>
            </a:r>
          </a:p>
          <a:p>
            <a:pPr lvl="1">
              <a:buNone/>
            </a:pPr>
            <a:r>
              <a:rPr lang="en-US" dirty="0" smtClean="0">
                <a:latin typeface="Times New Roman" pitchFamily="18" charset="0"/>
                <a:cs typeface="Times New Roman" pitchFamily="18" charset="0"/>
              </a:rPr>
              <a:t>1. ‘1’ is written to the port. </a:t>
            </a:r>
          </a:p>
          <a:p>
            <a:pPr lvl="1">
              <a:buNone/>
            </a:pPr>
            <a:r>
              <a:rPr lang="en-US" dirty="0" smtClean="0">
                <a:latin typeface="Times New Roman" pitchFamily="18" charset="0"/>
                <a:cs typeface="Times New Roman" pitchFamily="18" charset="0"/>
              </a:rPr>
              <a:t>2. Lower transistor M1 is turned OFF </a:t>
            </a:r>
          </a:p>
          <a:p>
            <a:pPr lvl="1">
              <a:buNone/>
            </a:pPr>
            <a:r>
              <a:rPr lang="en-US" dirty="0" smtClean="0">
                <a:latin typeface="Times New Roman" pitchFamily="18" charset="0"/>
                <a:cs typeface="Times New Roman" pitchFamily="18" charset="0"/>
              </a:rPr>
              <a:t>3. pin is pulled high by internal FET pull up </a:t>
            </a:r>
          </a:p>
          <a:p>
            <a:endParaRPr lang="en-US"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P1-P3 operation </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Writing ‘0’ to the o/p pin </a:t>
            </a:r>
          </a:p>
          <a:p>
            <a:pPr lvl="1">
              <a:buNone/>
            </a:pPr>
            <a:r>
              <a:rPr lang="en-US" dirty="0" smtClean="0">
                <a:latin typeface="Times New Roman" pitchFamily="18" charset="0"/>
                <a:cs typeface="Times New Roman" pitchFamily="18" charset="0"/>
              </a:rPr>
              <a:t>1. ‘0’ is written to the port. </a:t>
            </a:r>
          </a:p>
          <a:p>
            <a:pPr lvl="1">
              <a:buNone/>
            </a:pPr>
            <a:r>
              <a:rPr lang="en-US" dirty="0" smtClean="0">
                <a:latin typeface="Times New Roman" pitchFamily="18" charset="0"/>
                <a:cs typeface="Times New Roman" pitchFamily="18" charset="0"/>
              </a:rPr>
              <a:t>2. Lower transistor M1 is turned ON </a:t>
            </a:r>
          </a:p>
          <a:p>
            <a:pPr lvl="1">
              <a:buNone/>
            </a:pPr>
            <a:r>
              <a:rPr lang="en-US" dirty="0" smtClean="0">
                <a:latin typeface="Times New Roman" pitchFamily="18" charset="0"/>
                <a:cs typeface="Times New Roman" pitchFamily="18" charset="0"/>
              </a:rPr>
              <a:t>3. pin is connected to the ground </a:t>
            </a:r>
          </a:p>
          <a:p>
            <a:pPr>
              <a:buNone/>
            </a:pPr>
            <a:r>
              <a:rPr lang="en-US" b="1" dirty="0" smtClean="0">
                <a:latin typeface="Times New Roman" pitchFamily="18" charset="0"/>
                <a:cs typeface="Times New Roman" pitchFamily="18" charset="0"/>
              </a:rPr>
              <a:t>   While executing read modify write instructions port latch is read ( not pin) </a:t>
            </a:r>
          </a:p>
          <a:p>
            <a:r>
              <a:rPr lang="en-US" dirty="0" smtClean="0"/>
              <a:t>Reading latch </a:t>
            </a:r>
          </a:p>
          <a:p>
            <a:pPr lvl="1">
              <a:buNone/>
            </a:pPr>
            <a:r>
              <a:rPr lang="en-US" dirty="0" smtClean="0"/>
              <a:t>1. Upper buffer (TB2) is enabled </a:t>
            </a:r>
          </a:p>
          <a:p>
            <a:pPr lvl="1">
              <a:buNone/>
            </a:pPr>
            <a:r>
              <a:rPr lang="en-US" dirty="0" smtClean="0"/>
              <a:t>2. Operation specified by the instruction is performed </a:t>
            </a:r>
          </a:p>
          <a:p>
            <a:pPr lvl="1">
              <a:buNone/>
            </a:pPr>
            <a:r>
              <a:rPr lang="en-US" dirty="0" smtClean="0"/>
              <a:t>3. Result is written to the latch </a:t>
            </a:r>
          </a:p>
          <a:p>
            <a:pPr lvl="1"/>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828800"/>
          </a:xfrm>
          <a:ln w="28575">
            <a:solidFill>
              <a:schemeClr val="accent6">
                <a:lumMod val="75000"/>
              </a:schemeClr>
            </a:solidFill>
          </a:ln>
        </p:spPr>
        <p:txBody>
          <a:bodyPr>
            <a:normAutofit/>
          </a:bodyPr>
          <a:lstStyle/>
          <a:p>
            <a:r>
              <a:rPr lang="en-US" altLang="en-US" sz="4900" b="1" dirty="0">
                <a:latin typeface="Times New Roman" panose="02020603050405020304" pitchFamily="18" charset="0"/>
                <a:cs typeface="Times New Roman" panose="02020603050405020304" pitchFamily="18" charset="0"/>
              </a:rPr>
              <a:t>MICROCONTROLLER INSTRUCTION SET</a:t>
            </a:r>
            <a:r>
              <a:rPr lang="en-US" altLang="en-US" dirty="0"/>
              <a:t> </a:t>
            </a:r>
            <a:endParaRPr lang="en-US" dirty="0"/>
          </a:p>
        </p:txBody>
      </p:sp>
    </p:spTree>
    <p:extLst>
      <p:ext uri="{BB962C8B-B14F-4D97-AF65-F5344CB8AC3E}">
        <p14:creationId xmlns:p14="http://schemas.microsoft.com/office/powerpoint/2010/main" val="24040691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alt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altLang="en-US" dirty="0">
                <a:latin typeface="Times New Roman" panose="02020603050405020304" pitchFamily="18" charset="0"/>
                <a:cs typeface="Times New Roman" panose="02020603050405020304" pitchFamily="18" charset="0"/>
              </a:rPr>
              <a:t>An instruction is an order or command given to a processor by a computer program. All commands are known as instruction set and set of instructions is known as program. </a:t>
            </a:r>
          </a:p>
          <a:p>
            <a:pPr marL="0" indent="0" algn="just">
              <a:buNone/>
            </a:pPr>
            <a:endParaRPr lang="en-US" altLang="en-US" dirty="0">
              <a:latin typeface="Times New Roman" panose="02020603050405020304" pitchFamily="18" charset="0"/>
              <a:cs typeface="Times New Roman" panose="02020603050405020304" pitchFamily="18" charset="0"/>
            </a:endParaRPr>
          </a:p>
          <a:p>
            <a:pPr algn="just"/>
            <a:r>
              <a:rPr lang="en-US" altLang="en-US" dirty="0" smtClean="0">
                <a:latin typeface="Times New Roman" panose="02020603050405020304" pitchFamily="18" charset="0"/>
                <a:cs typeface="Times New Roman" panose="02020603050405020304" pitchFamily="18" charset="0"/>
              </a:rPr>
              <a:t>8051 </a:t>
            </a:r>
            <a:r>
              <a:rPr lang="en-US" altLang="en-US" dirty="0">
                <a:latin typeface="Times New Roman" panose="02020603050405020304" pitchFamily="18" charset="0"/>
                <a:cs typeface="Times New Roman" panose="02020603050405020304" pitchFamily="18" charset="0"/>
              </a:rPr>
              <a:t>have in total 111 instructions, i.e. 111 different words available for program writing.   </a:t>
            </a:r>
          </a:p>
          <a:p>
            <a:endParaRPr lang="en-US" dirty="0"/>
          </a:p>
        </p:txBody>
      </p:sp>
    </p:spTree>
    <p:extLst>
      <p:ext uri="{BB962C8B-B14F-4D97-AF65-F5344CB8AC3E}">
        <p14:creationId xmlns:p14="http://schemas.microsoft.com/office/powerpoint/2010/main" val="22032429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altLang="en-US" b="1" dirty="0">
                <a:latin typeface="Times New Roman" panose="02020603050405020304" pitchFamily="18" charset="0"/>
                <a:cs typeface="Times New Roman" panose="02020603050405020304" pitchFamily="18" charset="0"/>
              </a:rPr>
              <a:t>Types Of Instructions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533400" indent="-533400" algn="just">
              <a:lnSpc>
                <a:spcPct val="90000"/>
              </a:lnSpc>
              <a:buFont typeface="Wingdings" panose="05000000000000000000" pitchFamily="2" charset="2"/>
              <a:buAutoNum type="arabicPeriod"/>
            </a:pPr>
            <a:r>
              <a:rPr lang="en-US" altLang="en-US" dirty="0">
                <a:latin typeface="Times New Roman" panose="02020603050405020304" pitchFamily="18" charset="0"/>
                <a:cs typeface="Times New Roman" panose="02020603050405020304" pitchFamily="18" charset="0"/>
              </a:rPr>
              <a:t>One/single byte instructions :</a:t>
            </a:r>
          </a:p>
          <a:p>
            <a:pPr marL="533400" indent="-533400" algn="just">
              <a:lnSpc>
                <a:spcPct val="90000"/>
              </a:lnSpc>
              <a:buFont typeface="Wingdings" panose="05000000000000000000" pitchFamily="2" charset="2"/>
              <a:buAutoNum type="arabicPeriod"/>
            </a:pPr>
            <a:endParaRPr lang="en-US" altLang="en-US" dirty="0">
              <a:latin typeface="Times New Roman" panose="02020603050405020304" pitchFamily="18" charset="0"/>
              <a:cs typeface="Times New Roman" panose="02020603050405020304" pitchFamily="18" charset="0"/>
            </a:endParaRPr>
          </a:p>
          <a:p>
            <a:pPr marL="533400" indent="-533400" algn="just">
              <a:lnSpc>
                <a:spcPct val="90000"/>
              </a:lnSpc>
            </a:pPr>
            <a:r>
              <a:rPr lang="en-US" altLang="en-US" dirty="0">
                <a:latin typeface="Times New Roman" panose="02020603050405020304" pitchFamily="18" charset="0"/>
                <a:cs typeface="Times New Roman" panose="02020603050405020304" pitchFamily="18" charset="0"/>
              </a:rPr>
              <a:t>If operand is not given in the instruction or there is no digits present with instruction, the instructions can be completely represented in one byte opcode.</a:t>
            </a:r>
          </a:p>
          <a:p>
            <a:pPr marL="533400" indent="-533400" algn="just">
              <a:lnSpc>
                <a:spcPct val="90000"/>
              </a:lnSpc>
            </a:pPr>
            <a:endParaRPr lang="en-US" altLang="en-US" dirty="0">
              <a:latin typeface="Times New Roman" panose="02020603050405020304" pitchFamily="18" charset="0"/>
              <a:cs typeface="Times New Roman" panose="02020603050405020304" pitchFamily="18" charset="0"/>
            </a:endParaRPr>
          </a:p>
          <a:p>
            <a:pPr marL="533400" indent="-533400" algn="just">
              <a:lnSpc>
                <a:spcPct val="90000"/>
              </a:lnSpc>
            </a:pPr>
            <a:r>
              <a:rPr lang="en-US" altLang="en-US" dirty="0">
                <a:latin typeface="Times New Roman" panose="02020603050405020304" pitchFamily="18" charset="0"/>
                <a:cs typeface="Times New Roman" panose="02020603050405020304" pitchFamily="18" charset="0"/>
              </a:rPr>
              <a:t> OPCODE       8 bit</a:t>
            </a:r>
          </a:p>
          <a:p>
            <a:endParaRPr lang="en-US" dirty="0"/>
          </a:p>
        </p:txBody>
      </p:sp>
    </p:spTree>
    <p:extLst>
      <p:ext uri="{BB962C8B-B14F-4D97-AF65-F5344CB8AC3E}">
        <p14:creationId xmlns:p14="http://schemas.microsoft.com/office/powerpoint/2010/main" val="3554454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6">
                <a:lumMod val="75000"/>
              </a:schemeClr>
            </a:solidFill>
          </a:ln>
        </p:spPr>
        <p:txBody>
          <a:bodyPr/>
          <a:lstStyle/>
          <a:p>
            <a:r>
              <a:rPr lang="en-US" altLang="en-US" b="1" dirty="0">
                <a:latin typeface="Times New Roman" panose="02020603050405020304" pitchFamily="18" charset="0"/>
                <a:cs typeface="Times New Roman" panose="02020603050405020304" pitchFamily="18" charset="0"/>
              </a:rPr>
              <a:t>Types Of Instructions</a:t>
            </a:r>
            <a:endParaRPr lang="en-US" dirty="0"/>
          </a:p>
        </p:txBody>
      </p:sp>
      <p:sp>
        <p:nvSpPr>
          <p:cNvPr id="3" name="Content Placeholder 2"/>
          <p:cNvSpPr>
            <a:spLocks noGrp="1"/>
          </p:cNvSpPr>
          <p:nvPr>
            <p:ph idx="1"/>
          </p:nvPr>
        </p:nvSpPr>
        <p:spPr/>
        <p:txBody>
          <a:bodyPr/>
          <a:lstStyle/>
          <a:p>
            <a:pPr marL="533400" indent="-533400" algn="just">
              <a:buFont typeface="Wingdings" panose="05000000000000000000" pitchFamily="2" charset="2"/>
              <a:buAutoNum type="arabicPeriod" startAt="2"/>
            </a:pPr>
            <a:r>
              <a:rPr lang="en-US" altLang="en-US" dirty="0">
                <a:latin typeface="Times New Roman" panose="02020603050405020304" pitchFamily="18" charset="0"/>
                <a:cs typeface="Times New Roman" panose="02020603050405020304" pitchFamily="18" charset="0"/>
              </a:rPr>
              <a:t>Two/double byte instruction:</a:t>
            </a:r>
          </a:p>
          <a:p>
            <a:pPr marL="533400" indent="-533400" algn="just">
              <a:buFont typeface="Wingdings" panose="05000000000000000000" pitchFamily="2" charset="2"/>
              <a:buAutoNum type="arabicPeriod" startAt="2"/>
            </a:pPr>
            <a:endParaRPr lang="en-US" altLang="en-US" dirty="0">
              <a:latin typeface="Times New Roman" panose="02020603050405020304" pitchFamily="18" charset="0"/>
              <a:cs typeface="Times New Roman" panose="02020603050405020304" pitchFamily="18" charset="0"/>
            </a:endParaRPr>
          </a:p>
          <a:p>
            <a:pPr marL="533400" indent="-533400" algn="just"/>
            <a:r>
              <a:rPr lang="en-US" altLang="en-US" dirty="0">
                <a:latin typeface="Times New Roman" panose="02020603050405020304" pitchFamily="18" charset="0"/>
                <a:cs typeface="Times New Roman" panose="02020603050405020304" pitchFamily="18" charset="0"/>
              </a:rPr>
              <a:t>If 8 bit number is given as operand in the instruction, the such instructions can be completed represented in two bytes.</a:t>
            </a:r>
          </a:p>
          <a:p>
            <a:pPr marL="533400" indent="-533400" algn="just"/>
            <a:r>
              <a:rPr lang="en-US" altLang="en-US" dirty="0" smtClean="0">
                <a:latin typeface="Times New Roman" panose="02020603050405020304" pitchFamily="18" charset="0"/>
                <a:cs typeface="Times New Roman" panose="02020603050405020304" pitchFamily="18" charset="0"/>
              </a:rPr>
              <a:t>First </a:t>
            </a:r>
            <a:r>
              <a:rPr lang="en-US" altLang="en-US" dirty="0">
                <a:latin typeface="Times New Roman" panose="02020603050405020304" pitchFamily="18" charset="0"/>
                <a:cs typeface="Times New Roman" panose="02020603050405020304" pitchFamily="18" charset="0"/>
              </a:rPr>
              <a:t>byte             OPCODE</a:t>
            </a:r>
          </a:p>
          <a:p>
            <a:pPr marL="533400" indent="-533400" algn="just"/>
            <a:r>
              <a:rPr lang="en-US" altLang="en-US" dirty="0">
                <a:latin typeface="Times New Roman" panose="02020603050405020304" pitchFamily="18" charset="0"/>
                <a:cs typeface="Times New Roman" panose="02020603050405020304" pitchFamily="18" charset="0"/>
              </a:rPr>
              <a:t>Second byte        8 bit data or I/O port </a:t>
            </a:r>
          </a:p>
          <a:p>
            <a:endParaRPr lang="en-US" dirty="0"/>
          </a:p>
        </p:txBody>
      </p:sp>
    </p:spTree>
    <p:extLst>
      <p:ext uri="{BB962C8B-B14F-4D97-AF65-F5344CB8AC3E}">
        <p14:creationId xmlns:p14="http://schemas.microsoft.com/office/powerpoint/2010/main" val="506266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1370</TotalTime>
  <Words>4786</Words>
  <Application>Microsoft Office PowerPoint</Application>
  <PresentationFormat>On-screen Show (4:3)</PresentationFormat>
  <Paragraphs>617</Paragraphs>
  <Slides>131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Arial</vt:lpstr>
      <vt:lpstr>Calibri</vt:lpstr>
      <vt:lpstr>Cambria</vt:lpstr>
      <vt:lpstr>Courier New</vt:lpstr>
      <vt:lpstr>Tahoma</vt:lpstr>
      <vt:lpstr>Times New Roman</vt:lpstr>
      <vt:lpstr>Wingdings</vt:lpstr>
      <vt:lpstr>Office Theme</vt:lpstr>
      <vt:lpstr>CAM, Module 2</vt:lpstr>
      <vt:lpstr>  SYLLABUS    </vt:lpstr>
      <vt:lpstr>8051- Features </vt:lpstr>
      <vt:lpstr>PowerPoint Presentation</vt:lpstr>
      <vt:lpstr>PowerPoint Presentation</vt:lpstr>
      <vt:lpstr>8051 Architecture</vt:lpstr>
      <vt:lpstr>8051 Architecture</vt:lpstr>
      <vt:lpstr>8051 Architecture</vt:lpstr>
      <vt:lpstr>8051 Architecture</vt:lpstr>
      <vt:lpstr>PSW</vt:lpstr>
      <vt:lpstr>PSW</vt:lpstr>
      <vt:lpstr>Register Banks</vt:lpstr>
      <vt:lpstr>PSW</vt:lpstr>
      <vt:lpstr> STACK AND STACK POINTER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8051 Architecture</vt:lpstr>
      <vt:lpstr>8051 Architecture</vt:lpstr>
      <vt:lpstr>8051 Architecture</vt:lpstr>
      <vt:lpstr> Memory Organization  </vt:lpstr>
      <vt:lpstr>ROM /Program Memory </vt:lpstr>
      <vt:lpstr>ROM /Program Memory </vt:lpstr>
      <vt:lpstr>RAM/Data Memory</vt:lpstr>
      <vt:lpstr>PowerPoint Presentation</vt:lpstr>
      <vt:lpstr>RAM/Data Memory</vt:lpstr>
      <vt:lpstr>RAM/Data Memory</vt:lpstr>
      <vt:lpstr>Special Function registers </vt:lpstr>
      <vt:lpstr>External RAM</vt:lpstr>
      <vt:lpstr>Registers</vt:lpstr>
      <vt:lpstr>Registers</vt:lpstr>
      <vt:lpstr>Register A/Accumulator</vt:lpstr>
      <vt:lpstr>Register A/Accumulator</vt:lpstr>
      <vt:lpstr>Register A/Accumulator</vt:lpstr>
      <vt:lpstr>Register B</vt:lpstr>
      <vt:lpstr>Register B</vt:lpstr>
      <vt:lpstr>Port Registers </vt:lpstr>
      <vt:lpstr>Port Registers </vt:lpstr>
      <vt:lpstr>Port Registers </vt:lpstr>
      <vt:lpstr>Stack Pointer</vt:lpstr>
      <vt:lpstr>Data Pointer</vt:lpstr>
      <vt:lpstr>Data Pointer</vt:lpstr>
      <vt:lpstr>Power Management Register (PCON)</vt:lpstr>
      <vt:lpstr>Power Management Register (PCON)</vt:lpstr>
      <vt:lpstr>PowerPoint Presentation</vt:lpstr>
      <vt:lpstr> Idle Mode  </vt:lpstr>
      <vt:lpstr> Idle Mode  </vt:lpstr>
      <vt:lpstr>Power Down Mode </vt:lpstr>
      <vt:lpstr>Processor Status Word (PSW)</vt:lpstr>
      <vt:lpstr>Processor Status Word (PSW)</vt:lpstr>
      <vt:lpstr>Processor Status Word (PSW)</vt:lpstr>
      <vt:lpstr>SFR</vt:lpstr>
      <vt:lpstr>SFR</vt:lpstr>
      <vt:lpstr>SFR</vt:lpstr>
      <vt:lpstr>PowerPoint Presentation</vt:lpstr>
      <vt:lpstr>Timer Registers</vt:lpstr>
      <vt:lpstr>PowerPoint Presentation</vt:lpstr>
      <vt:lpstr>TCON Registers</vt:lpstr>
      <vt:lpstr>PowerPoint Presentation</vt:lpstr>
      <vt:lpstr>PowerPoint Presentation</vt:lpstr>
      <vt:lpstr>Interrupt Enable Register </vt:lpstr>
      <vt:lpstr>Interrupt Priority Register</vt:lpstr>
      <vt:lpstr>SCON Register</vt:lpstr>
      <vt:lpstr>PowerPoint Presentation</vt:lpstr>
      <vt:lpstr>Pin Diagram</vt:lpstr>
      <vt:lpstr>PowerPoint Presentation</vt:lpstr>
      <vt:lpstr>PowerPoint Presentation</vt:lpstr>
      <vt:lpstr>PowerPoint Presentation</vt:lpstr>
      <vt:lpstr>PowerPoint Presentation</vt:lpstr>
      <vt:lpstr>PowerPoint Presentation</vt:lpstr>
      <vt:lpstr>Oscillator and clock of 8051 </vt:lpstr>
      <vt:lpstr>Reset</vt:lpstr>
      <vt:lpstr>Reset</vt:lpstr>
      <vt:lpstr> Manual reset  </vt:lpstr>
      <vt:lpstr> I/O ports  </vt:lpstr>
      <vt:lpstr>PORT1 Structure</vt:lpstr>
      <vt:lpstr>Port 1 Structure</vt:lpstr>
      <vt:lpstr>Port 0 Structure</vt:lpstr>
      <vt:lpstr>Port 0 Structure</vt:lpstr>
      <vt:lpstr>Port 0 Structure</vt:lpstr>
      <vt:lpstr>Port 0 Structure</vt:lpstr>
      <vt:lpstr>Port 0 Structure</vt:lpstr>
      <vt:lpstr>Port 0 Structure</vt:lpstr>
      <vt:lpstr>Port 2 Structure</vt:lpstr>
      <vt:lpstr>PowerPoint Presentation</vt:lpstr>
      <vt:lpstr>Port 3 Structure</vt:lpstr>
      <vt:lpstr>Port 3 Structure</vt:lpstr>
      <vt:lpstr>Port 3 Structure</vt:lpstr>
      <vt:lpstr> P1-P3 operation  </vt:lpstr>
      <vt:lpstr> P1-P3 operation  </vt:lpstr>
      <vt:lpstr> P1-P3 operation  </vt:lpstr>
      <vt:lpstr>MICROCONTROLLER INSTRUCTION SET </vt:lpstr>
      <vt:lpstr>INTRODUCTION</vt:lpstr>
      <vt:lpstr>Types Of Instructions</vt:lpstr>
      <vt:lpstr>Types Of Instructions</vt:lpstr>
      <vt:lpstr>Types Of Instructions</vt:lpstr>
      <vt:lpstr>Types Of Instructions</vt:lpstr>
      <vt:lpstr>Description of all 8051 instructions</vt:lpstr>
      <vt:lpstr>INSTRUCTION SET</vt:lpstr>
      <vt:lpstr> 1.Data transfer instructions </vt:lpstr>
      <vt:lpstr>1.Data transfer instructions</vt:lpstr>
      <vt:lpstr>PowerPoint Presentation</vt:lpstr>
      <vt:lpstr>PowerPoint Presentation</vt:lpstr>
      <vt:lpstr>Instructions to Access External ROM/Program Memory</vt:lpstr>
      <vt:lpstr>Instructions to Store /Retrieve data To/From Stack Memory</vt:lpstr>
      <vt:lpstr>2.Arithmetic instructions</vt:lpstr>
      <vt:lpstr>PowerPoint Presentation</vt:lpstr>
      <vt:lpstr>PowerPoint Presentation</vt:lpstr>
      <vt:lpstr>PowerPoint Presentation</vt:lpstr>
      <vt:lpstr>3.Logical instructions</vt:lpstr>
      <vt:lpstr>PowerPoint Presentation</vt:lpstr>
      <vt:lpstr>PowerPoint Presentation</vt:lpstr>
      <vt:lpstr>4.Branch instructions</vt:lpstr>
      <vt:lpstr>PowerPoint Presentation</vt:lpstr>
      <vt:lpstr>PowerPoint Presentation</vt:lpstr>
      <vt:lpstr>PowerPoint Presentation</vt:lpstr>
      <vt:lpstr>PowerPoint Presentation</vt:lpstr>
      <vt:lpstr>5.Subroutine instructions </vt:lpstr>
      <vt:lpstr>PowerPoint Presentation</vt:lpstr>
      <vt:lpstr>PowerPoint Presentation</vt:lpstr>
      <vt:lpstr>PowerPoint Presentation</vt:lpstr>
      <vt:lpstr>Addressing Modes</vt:lpstr>
      <vt:lpstr>Addressing Modes</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 Module 2</dc:title>
  <dc:creator>ADMIN LLS</dc:creator>
  <cp:lastModifiedBy>Melvin C Jose</cp:lastModifiedBy>
  <cp:revision>87</cp:revision>
  <dcterms:created xsi:type="dcterms:W3CDTF">2006-08-16T00:00:00Z</dcterms:created>
  <dcterms:modified xsi:type="dcterms:W3CDTF">2021-09-26T19:17:16Z</dcterms:modified>
</cp:coreProperties>
</file>